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90" r:id="rId4"/>
    <p:sldId id="257" r:id="rId5"/>
    <p:sldId id="287" r:id="rId6"/>
    <p:sldId id="267" r:id="rId7"/>
    <p:sldId id="258" r:id="rId8"/>
    <p:sldId id="260" r:id="rId9"/>
    <p:sldId id="272" r:id="rId10"/>
    <p:sldId id="271" r:id="rId11"/>
    <p:sldId id="273" r:id="rId12"/>
    <p:sldId id="277" r:id="rId13"/>
    <p:sldId id="278" r:id="rId14"/>
    <p:sldId id="288" r:id="rId15"/>
    <p:sldId id="289" r:id="rId16"/>
    <p:sldId id="274" r:id="rId17"/>
    <p:sldId id="279" r:id="rId18"/>
    <p:sldId id="280" r:id="rId19"/>
    <p:sldId id="282" r:id="rId20"/>
    <p:sldId id="283" r:id="rId21"/>
    <p:sldId id="284" r:id="rId22"/>
    <p:sldId id="285" r:id="rId23"/>
    <p:sldId id="286" r:id="rId24"/>
    <p:sldId id="264" r:id="rId25"/>
    <p:sldId id="266" r:id="rId26"/>
  </p:sldIdLst>
  <p:sldSz cx="18288000" cy="10287000"/>
  <p:notesSz cx="6858000" cy="9144000"/>
  <p:embeddedFontLst>
    <p:embeddedFont>
      <p:font typeface="Algerian" panose="04020705040A02060702" pitchFamily="82" charset="0"/>
      <p:regular r:id="rId27"/>
    </p:embeddedFont>
    <p:embeddedFont>
      <p:font typeface="Calibri" panose="020F0502020204030204" pitchFamily="34" charset="0"/>
      <p:regular r:id="rId28"/>
      <p:bold r:id="rId29"/>
      <p:italic r:id="rId30"/>
      <p:boldItalic r:id="rId31"/>
    </p:embeddedFont>
    <p:embeddedFont>
      <p:font typeface="Impact" panose="020B0806030902050204" pitchFamily="34" charset="0"/>
      <p:regular r:id="rId32"/>
    </p:embeddedFont>
    <p:embeddedFont>
      <p:font typeface="Raleway Medium" pitchFamily="2" charset="0"/>
      <p:regular r:id="rId33"/>
      <p:italic r:id="rId34"/>
    </p:embeddedFont>
    <p:embeddedFont>
      <p:font typeface="Raleway Semi-Bold" panose="020B0604020202020204" charset="0"/>
      <p:regular r:id="rId35"/>
    </p:embeddedFont>
    <p:embeddedFont>
      <p:font typeface="TT Norms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622" autoAdjust="0"/>
  </p:normalViewPr>
  <p:slideViewPr>
    <p:cSldViewPr>
      <p:cViewPr varScale="1">
        <p:scale>
          <a:sx n="55" d="100"/>
          <a:sy n="55"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38"/>
            <a:ext cx="15544800" cy="2205038"/>
          </a:xfrm>
        </p:spPr>
        <p:txBody>
          <a:bodyPr/>
          <a:lstStyle/>
          <a:p>
            <a:r>
              <a:rPr lang="en-US"/>
              <a:t>Click to edit Master title style</a:t>
            </a:r>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01958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39672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610351"/>
            <a:ext cx="15544800" cy="2043113"/>
          </a:xfrm>
        </p:spPr>
        <p:txBody>
          <a:bodyPr anchor="t"/>
          <a:lstStyle>
            <a:lvl1pPr algn="l">
              <a:defRPr sz="6000" b="1" cap="all"/>
            </a:lvl1pPr>
          </a:lstStyle>
          <a:p>
            <a:r>
              <a:rPr lang="en-US"/>
              <a:t>Click to edit Master title style</a:t>
            </a:r>
          </a:p>
        </p:txBody>
      </p:sp>
      <p:sp>
        <p:nvSpPr>
          <p:cNvPr id="3" name="Text Placeholder 2"/>
          <p:cNvSpPr>
            <a:spLocks noGrp="1"/>
          </p:cNvSpPr>
          <p:nvPr>
            <p:ph type="body" idx="1"/>
          </p:nvPr>
        </p:nvSpPr>
        <p:spPr>
          <a:xfrm>
            <a:off x="1444626" y="4360070"/>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7591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96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97147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2302670"/>
            <a:ext cx="8080376"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14400" y="3262313"/>
            <a:ext cx="8080376"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1" y="2302670"/>
            <a:ext cx="8083550"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90051" y="3262313"/>
            <a:ext cx="8083550"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49672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35552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23885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409575"/>
            <a:ext cx="6016626" cy="1743075"/>
          </a:xfrm>
        </p:spPr>
        <p:txBody>
          <a:bodyPr anchor="b"/>
          <a:lstStyle>
            <a:lvl1pPr algn="l">
              <a:defRPr sz="3000" b="1"/>
            </a:lvl1pPr>
          </a:lstStyle>
          <a:p>
            <a:r>
              <a:rPr lang="en-US"/>
              <a:t>Click to edit Master title style</a:t>
            </a:r>
          </a:p>
        </p:txBody>
      </p:sp>
      <p:sp>
        <p:nvSpPr>
          <p:cNvPr id="3" name="Content Placeholder 2"/>
          <p:cNvSpPr>
            <a:spLocks noGrp="1"/>
          </p:cNvSpPr>
          <p:nvPr>
            <p:ph idx="1"/>
          </p:nvPr>
        </p:nvSpPr>
        <p:spPr>
          <a:xfrm>
            <a:off x="7150100" y="409576"/>
            <a:ext cx="10223500" cy="877967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1" y="2152651"/>
            <a:ext cx="6016626" cy="7036595"/>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50170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000" b="1"/>
            </a:lvl1pPr>
          </a:lstStyle>
          <a:p>
            <a:r>
              <a:rPr lang="en-US"/>
              <a:t>Click to edit Master title style</a:t>
            </a:r>
          </a:p>
        </p:txBody>
      </p:sp>
      <p:sp>
        <p:nvSpPr>
          <p:cNvPr id="3" name="Picture Placeholder 2"/>
          <p:cNvSpPr>
            <a:spLocks noGrp="1"/>
          </p:cNvSpPr>
          <p:nvPr>
            <p:ph type="pic" idx="1"/>
          </p:nvPr>
        </p:nvSpPr>
        <p:spPr>
          <a:xfrm>
            <a:off x="3584576" y="919163"/>
            <a:ext cx="10972800" cy="61722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7165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45187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8"/>
            <a:ext cx="4114800" cy="87772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411958"/>
            <a:ext cx="12039600" cy="87772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57414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4400" y="2400301"/>
            <a:ext cx="16459200" cy="67889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14400" y="9534526"/>
            <a:ext cx="42672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BCAD085-E8A6-8845-BD4E-CB4CCA059FC4}" type="datetimeFigureOut">
              <a:rPr lang="en-US" smtClean="0"/>
              <a:t>10/20/2024</a:t>
            </a:fld>
            <a:endParaRPr lang="en-US"/>
          </a:p>
        </p:txBody>
      </p:sp>
      <p:sp>
        <p:nvSpPr>
          <p:cNvPr id="5" name="Footer Placeholder 4"/>
          <p:cNvSpPr>
            <a:spLocks noGrp="1"/>
          </p:cNvSpPr>
          <p:nvPr>
            <p:ph type="ftr" sz="quarter" idx="3"/>
          </p:nvPr>
        </p:nvSpPr>
        <p:spPr>
          <a:xfrm>
            <a:off x="6248400" y="9534526"/>
            <a:ext cx="5791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6400" y="9534526"/>
            <a:ext cx="42672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6790580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7.xml"/><Relationship Id="rId6" Type="http://schemas.openxmlformats.org/officeDocument/2006/relationships/image" Target="../media/image23.tmp"/><Relationship Id="rId5" Type="http://schemas.openxmlformats.org/officeDocument/2006/relationships/image" Target="../media/image22.tmp"/><Relationship Id="rId4" Type="http://schemas.openxmlformats.org/officeDocument/2006/relationships/image" Target="../media/image21.tmp"/></Relationships>
</file>

<file path=ppt/slides/_rels/slide1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7.xml"/><Relationship Id="rId4" Type="http://schemas.openxmlformats.org/officeDocument/2006/relationships/image" Target="../media/image26.tmp"/></Relationships>
</file>

<file path=ppt/slides/_rels/slide1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7.xml"/><Relationship Id="rId6" Type="http://schemas.openxmlformats.org/officeDocument/2006/relationships/image" Target="../media/image31.tmp"/><Relationship Id="rId5" Type="http://schemas.openxmlformats.org/officeDocument/2006/relationships/image" Target="../media/image30.tmp"/><Relationship Id="rId4" Type="http://schemas.openxmlformats.org/officeDocument/2006/relationships/image" Target="../media/image29.tmp"/></Relationships>
</file>

<file path=ppt/slides/_rels/slide1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7.xml"/><Relationship Id="rId5" Type="http://schemas.openxmlformats.org/officeDocument/2006/relationships/image" Target="../media/image35.tmp"/><Relationship Id="rId4" Type="http://schemas.openxmlformats.org/officeDocument/2006/relationships/image" Target="../media/image34.tmp"/></Relationships>
</file>

<file path=ppt/slides/_rels/slide1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0" y="-1181100"/>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TextBox 4"/>
          <p:cNvSpPr txBox="1"/>
          <p:nvPr/>
        </p:nvSpPr>
        <p:spPr>
          <a:xfrm>
            <a:off x="734635" y="3065708"/>
            <a:ext cx="10744200" cy="3359894"/>
          </a:xfrm>
          <a:prstGeom prst="rect">
            <a:avLst/>
          </a:prstGeom>
        </p:spPr>
        <p:txBody>
          <a:bodyPr wrap="square" lIns="0" tIns="0" rIns="0" bIns="0" rtlCol="0" anchor="t">
            <a:spAutoFit/>
          </a:bodyPr>
          <a:lstStyle/>
          <a:p>
            <a:pPr marL="0" lvl="1" indent="0" algn="ctr">
              <a:lnSpc>
                <a:spcPts val="13086"/>
              </a:lnSpc>
            </a:pPr>
            <a:r>
              <a:rPr lang="en-US" sz="12100" b="1" spc="-668" dirty="0">
                <a:solidFill>
                  <a:srgbClr val="00694C"/>
                </a:solidFill>
                <a:latin typeface="Raleway Medium"/>
                <a:ea typeface="Raleway Medium"/>
                <a:cs typeface="Raleway Medium"/>
                <a:sym typeface="Raleway Medium"/>
              </a:rPr>
              <a:t>Operations</a:t>
            </a:r>
          </a:p>
          <a:p>
            <a:pPr marL="0" lvl="1" indent="0" algn="ctr">
              <a:lnSpc>
                <a:spcPts val="13086"/>
              </a:lnSpc>
            </a:pPr>
            <a:r>
              <a:rPr lang="en-US" sz="12100" b="1" spc="-668" dirty="0">
                <a:solidFill>
                  <a:srgbClr val="00694C"/>
                </a:solidFill>
                <a:latin typeface="Raleway Medium"/>
                <a:ea typeface="Raleway Medium"/>
                <a:cs typeface="Raleway Medium"/>
                <a:sym typeface="Raleway Medium"/>
              </a:rPr>
              <a:t>Analysis Project</a:t>
            </a:r>
          </a:p>
        </p:txBody>
      </p:sp>
      <p:pic>
        <p:nvPicPr>
          <p:cNvPr id="5" name=".Recorded Sound">
            <a:hlinkClick r:id="" action="ppaction://media"/>
            <a:extLst>
              <a:ext uri="{FF2B5EF4-FFF2-40B4-BE49-F238E27FC236}">
                <a16:creationId xmlns:a16="http://schemas.microsoft.com/office/drawing/2014/main" id="{A3B50495-71EE-9FD2-F88B-B1950FF61C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899525" y="48990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15">
            <a:extLst>
              <a:ext uri="{FF2B5EF4-FFF2-40B4-BE49-F238E27FC236}">
                <a16:creationId xmlns:a16="http://schemas.microsoft.com/office/drawing/2014/main" id="{E2652908-E7FF-0E72-5F36-DC3875134262}"/>
              </a:ext>
            </a:extLst>
          </p:cNvPr>
          <p:cNvSpPr txBox="1"/>
          <p:nvPr/>
        </p:nvSpPr>
        <p:spPr>
          <a:xfrm>
            <a:off x="4572000" y="495438"/>
            <a:ext cx="6477000" cy="320601"/>
          </a:xfrm>
          <a:prstGeom prst="rect">
            <a:avLst/>
          </a:prstGeom>
        </p:spPr>
        <p:txBody>
          <a:bodyPr wrap="square" lIns="0" tIns="0" rIns="0" bIns="0" rtlCol="0" anchor="t">
            <a:spAutoFit/>
          </a:bodyPr>
          <a:lstStyle/>
          <a:p>
            <a:pPr algn="ctr">
              <a:lnSpc>
                <a:spcPts val="2520"/>
              </a:lnSpc>
              <a:spcBef>
                <a:spcPct val="0"/>
              </a:spcBef>
            </a:pPr>
            <a:r>
              <a:rPr lang="en-US" sz="2400" b="1" dirty="0">
                <a:solidFill>
                  <a:srgbClr val="00694C"/>
                </a:solidFill>
                <a:latin typeface="Raleway Semi-Bold"/>
                <a:ea typeface="Raleway Semi-Bold"/>
                <a:cs typeface="Raleway Semi-Bold"/>
                <a:sym typeface="Raleway Semi-Bold"/>
              </a:rPr>
              <a:t>ANSWERING THE QUESTIONS USING SQL </a:t>
            </a:r>
          </a:p>
        </p:txBody>
      </p:sp>
      <p:pic>
        <p:nvPicPr>
          <p:cNvPr id="3" name="Picture 2">
            <a:extLst>
              <a:ext uri="{FF2B5EF4-FFF2-40B4-BE49-F238E27FC236}">
                <a16:creationId xmlns:a16="http://schemas.microsoft.com/office/drawing/2014/main" id="{65EF7F09-84C0-46F4-E3B5-89737B23F729}"/>
              </a:ext>
            </a:extLst>
          </p:cNvPr>
          <p:cNvPicPr>
            <a:picLocks noChangeAspect="1"/>
          </p:cNvPicPr>
          <p:nvPr/>
        </p:nvPicPr>
        <p:blipFill rotWithShape="1">
          <a:blip r:embed="rId2">
            <a:extLst>
              <a:ext uri="{28A0092B-C50C-407E-A947-70E740481C1C}">
                <a14:useLocalDpi xmlns:a14="http://schemas.microsoft.com/office/drawing/2010/main" val="0"/>
              </a:ext>
            </a:extLst>
          </a:blip>
          <a:srcRect l="22139" t="15651" r="31425" b="22331"/>
          <a:stretch/>
        </p:blipFill>
        <p:spPr>
          <a:xfrm>
            <a:off x="554182" y="1286933"/>
            <a:ext cx="5867400" cy="4237567"/>
          </a:xfrm>
          <a:prstGeom prst="rect">
            <a:avLst/>
          </a:prstGeom>
        </p:spPr>
      </p:pic>
      <p:pic>
        <p:nvPicPr>
          <p:cNvPr id="4" name="Picture 3">
            <a:extLst>
              <a:ext uri="{FF2B5EF4-FFF2-40B4-BE49-F238E27FC236}">
                <a16:creationId xmlns:a16="http://schemas.microsoft.com/office/drawing/2014/main" id="{EF9E7F24-EB4D-B87E-08F1-4EA3CB7D7E99}"/>
              </a:ext>
            </a:extLst>
          </p:cNvPr>
          <p:cNvPicPr>
            <a:picLocks noChangeAspect="1"/>
          </p:cNvPicPr>
          <p:nvPr/>
        </p:nvPicPr>
        <p:blipFill rotWithShape="1">
          <a:blip r:embed="rId3">
            <a:extLst>
              <a:ext uri="{28A0092B-C50C-407E-A947-70E740481C1C}">
                <a14:useLocalDpi xmlns:a14="http://schemas.microsoft.com/office/drawing/2010/main" val="0"/>
              </a:ext>
            </a:extLst>
          </a:blip>
          <a:srcRect l="22139" t="16606" r="38133" b="25194"/>
          <a:stretch/>
        </p:blipFill>
        <p:spPr>
          <a:xfrm>
            <a:off x="6546273" y="1120839"/>
            <a:ext cx="5867400" cy="4648200"/>
          </a:xfrm>
          <a:prstGeom prst="rect">
            <a:avLst/>
          </a:prstGeom>
        </p:spPr>
      </p:pic>
      <p:pic>
        <p:nvPicPr>
          <p:cNvPr id="6" name="Picture 5">
            <a:extLst>
              <a:ext uri="{FF2B5EF4-FFF2-40B4-BE49-F238E27FC236}">
                <a16:creationId xmlns:a16="http://schemas.microsoft.com/office/drawing/2014/main" id="{CC53633F-21CF-3005-C770-2E9ED8FB213F}"/>
              </a:ext>
            </a:extLst>
          </p:cNvPr>
          <p:cNvPicPr>
            <a:picLocks noChangeAspect="1"/>
          </p:cNvPicPr>
          <p:nvPr/>
        </p:nvPicPr>
        <p:blipFill rotWithShape="1">
          <a:blip r:embed="rId4">
            <a:extLst>
              <a:ext uri="{28A0092B-C50C-407E-A947-70E740481C1C}">
                <a14:useLocalDpi xmlns:a14="http://schemas.microsoft.com/office/drawing/2010/main" val="0"/>
              </a:ext>
            </a:extLst>
          </a:blip>
          <a:srcRect l="21599" t="53127" r="35553" b="30917"/>
          <a:stretch/>
        </p:blipFill>
        <p:spPr>
          <a:xfrm>
            <a:off x="11769437" y="5929745"/>
            <a:ext cx="6328090" cy="1274271"/>
          </a:xfrm>
          <a:prstGeom prst="rect">
            <a:avLst/>
          </a:prstGeom>
        </p:spPr>
      </p:pic>
      <p:pic>
        <p:nvPicPr>
          <p:cNvPr id="7" name="Picture 6">
            <a:extLst>
              <a:ext uri="{FF2B5EF4-FFF2-40B4-BE49-F238E27FC236}">
                <a16:creationId xmlns:a16="http://schemas.microsoft.com/office/drawing/2014/main" id="{7FEE4A0C-0420-8C4C-C861-DC2B157660C8}"/>
              </a:ext>
            </a:extLst>
          </p:cNvPr>
          <p:cNvPicPr>
            <a:picLocks noChangeAspect="1"/>
          </p:cNvPicPr>
          <p:nvPr/>
        </p:nvPicPr>
        <p:blipFill rotWithShape="1">
          <a:blip r:embed="rId5">
            <a:extLst>
              <a:ext uri="{28A0092B-C50C-407E-A947-70E740481C1C}">
                <a14:useLocalDpi xmlns:a14="http://schemas.microsoft.com/office/drawing/2010/main" val="0"/>
              </a:ext>
            </a:extLst>
          </a:blip>
          <a:srcRect l="22139" t="16606" r="32457" b="19469"/>
          <a:stretch/>
        </p:blipFill>
        <p:spPr>
          <a:xfrm>
            <a:off x="1219200" y="5783866"/>
            <a:ext cx="6705600" cy="4237567"/>
          </a:xfrm>
          <a:prstGeom prst="rect">
            <a:avLst/>
          </a:prstGeom>
        </p:spPr>
      </p:pic>
      <p:pic>
        <p:nvPicPr>
          <p:cNvPr id="8" name="Picture 7">
            <a:extLst>
              <a:ext uri="{FF2B5EF4-FFF2-40B4-BE49-F238E27FC236}">
                <a16:creationId xmlns:a16="http://schemas.microsoft.com/office/drawing/2014/main" id="{258508F2-ED5F-7F59-6831-9AEF54F71BD7}"/>
              </a:ext>
            </a:extLst>
          </p:cNvPr>
          <p:cNvPicPr>
            <a:picLocks noChangeAspect="1"/>
          </p:cNvPicPr>
          <p:nvPr/>
        </p:nvPicPr>
        <p:blipFill rotWithShape="1">
          <a:blip r:embed="rId6">
            <a:extLst>
              <a:ext uri="{28A0092B-C50C-407E-A947-70E740481C1C}">
                <a14:useLocalDpi xmlns:a14="http://schemas.microsoft.com/office/drawing/2010/main" val="0"/>
              </a:ext>
            </a:extLst>
          </a:blip>
          <a:srcRect l="22139" t="19468" r="34005" b="20423"/>
          <a:stretch/>
        </p:blipFill>
        <p:spPr>
          <a:xfrm>
            <a:off x="11769437" y="1129145"/>
            <a:ext cx="6477000" cy="4800600"/>
          </a:xfrm>
          <a:prstGeom prst="rect">
            <a:avLst/>
          </a:prstGeom>
        </p:spPr>
      </p:pic>
    </p:spTree>
    <p:extLst>
      <p:ext uri="{BB962C8B-B14F-4D97-AF65-F5344CB8AC3E}">
        <p14:creationId xmlns:p14="http://schemas.microsoft.com/office/powerpoint/2010/main" val="16369409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0F5E7-98F5-D248-477E-688915F218FF}"/>
              </a:ext>
            </a:extLst>
          </p:cNvPr>
          <p:cNvPicPr>
            <a:picLocks noChangeAspect="1"/>
          </p:cNvPicPr>
          <p:nvPr/>
        </p:nvPicPr>
        <p:blipFill rotWithShape="1">
          <a:blip r:embed="rId2">
            <a:extLst>
              <a:ext uri="{28A0092B-C50C-407E-A947-70E740481C1C}">
                <a14:useLocalDpi xmlns:a14="http://schemas.microsoft.com/office/drawing/2010/main" val="0"/>
              </a:ext>
            </a:extLst>
          </a:blip>
          <a:srcRect l="3111" t="29964" r="40546" b="4202"/>
          <a:stretch/>
        </p:blipFill>
        <p:spPr>
          <a:xfrm>
            <a:off x="76200" y="571500"/>
            <a:ext cx="6499087" cy="4191000"/>
          </a:xfrm>
          <a:prstGeom prst="rect">
            <a:avLst/>
          </a:prstGeom>
        </p:spPr>
      </p:pic>
      <p:pic>
        <p:nvPicPr>
          <p:cNvPr id="5" name="Picture 4">
            <a:extLst>
              <a:ext uri="{FF2B5EF4-FFF2-40B4-BE49-F238E27FC236}">
                <a16:creationId xmlns:a16="http://schemas.microsoft.com/office/drawing/2014/main" id="{088C77F2-C59C-502B-5282-91FAAF94F296}"/>
              </a:ext>
            </a:extLst>
          </p:cNvPr>
          <p:cNvPicPr>
            <a:picLocks noChangeAspect="1"/>
          </p:cNvPicPr>
          <p:nvPr/>
        </p:nvPicPr>
        <p:blipFill rotWithShape="1">
          <a:blip r:embed="rId3">
            <a:extLst>
              <a:ext uri="{28A0092B-C50C-407E-A947-70E740481C1C}">
                <a14:useLocalDpi xmlns:a14="http://schemas.microsoft.com/office/drawing/2010/main" val="0"/>
              </a:ext>
            </a:extLst>
          </a:blip>
          <a:srcRect l="2532" t="28055" r="37102" b="5156"/>
          <a:stretch/>
        </p:blipFill>
        <p:spPr>
          <a:xfrm>
            <a:off x="1676400" y="4953000"/>
            <a:ext cx="10134600" cy="5334000"/>
          </a:xfrm>
          <a:prstGeom prst="rect">
            <a:avLst/>
          </a:prstGeom>
        </p:spPr>
      </p:pic>
      <p:pic>
        <p:nvPicPr>
          <p:cNvPr id="7" name="Picture 6">
            <a:extLst>
              <a:ext uri="{FF2B5EF4-FFF2-40B4-BE49-F238E27FC236}">
                <a16:creationId xmlns:a16="http://schemas.microsoft.com/office/drawing/2014/main" id="{FEF5A0AE-78BC-3A42-995D-2A05B2120762}"/>
              </a:ext>
            </a:extLst>
          </p:cNvPr>
          <p:cNvPicPr>
            <a:picLocks noChangeAspect="1"/>
          </p:cNvPicPr>
          <p:nvPr/>
        </p:nvPicPr>
        <p:blipFill rotWithShape="1">
          <a:blip r:embed="rId4">
            <a:extLst>
              <a:ext uri="{28A0092B-C50C-407E-A947-70E740481C1C}">
                <a14:useLocalDpi xmlns:a14="http://schemas.microsoft.com/office/drawing/2010/main" val="0"/>
              </a:ext>
            </a:extLst>
          </a:blip>
          <a:srcRect l="2532" t="27102" r="62899" b="6109"/>
          <a:stretch/>
        </p:blipFill>
        <p:spPr>
          <a:xfrm>
            <a:off x="6934200" y="668481"/>
            <a:ext cx="6858000" cy="4191000"/>
          </a:xfrm>
          <a:prstGeom prst="rect">
            <a:avLst/>
          </a:prstGeom>
        </p:spPr>
      </p:pic>
      <p:sp>
        <p:nvSpPr>
          <p:cNvPr id="12" name="TextBox 11">
            <a:extLst>
              <a:ext uri="{FF2B5EF4-FFF2-40B4-BE49-F238E27FC236}">
                <a16:creationId xmlns:a16="http://schemas.microsoft.com/office/drawing/2014/main" id="{371DE3C4-B395-A35D-0A47-70A7DC6ACF62}"/>
              </a:ext>
            </a:extLst>
          </p:cNvPr>
          <p:cNvSpPr txBox="1"/>
          <p:nvPr/>
        </p:nvSpPr>
        <p:spPr>
          <a:xfrm>
            <a:off x="13182600" y="5676900"/>
            <a:ext cx="3886200" cy="892552"/>
          </a:xfrm>
          <a:prstGeom prst="rect">
            <a:avLst/>
          </a:prstGeom>
          <a:noFill/>
        </p:spPr>
        <p:txBody>
          <a:bodyPr wrap="square" rtlCol="0">
            <a:spAutoFit/>
          </a:bodyPr>
          <a:lstStyle/>
          <a:p>
            <a:r>
              <a:rPr lang="en-US" sz="3200" b="1" dirty="0">
                <a:solidFill>
                  <a:srgbClr val="00B050"/>
                </a:solidFill>
              </a:rPr>
              <a:t>Python Step</a:t>
            </a:r>
          </a:p>
          <a:p>
            <a:r>
              <a:rPr lang="en-US" sz="2000" b="1" dirty="0">
                <a:solidFill>
                  <a:schemeClr val="bg1">
                    <a:lumMod val="50000"/>
                  </a:schemeClr>
                </a:solidFill>
              </a:rPr>
              <a:t>Checking the cleaning of the data </a:t>
            </a:r>
          </a:p>
        </p:txBody>
      </p:sp>
    </p:spTree>
    <p:extLst>
      <p:ext uri="{BB962C8B-B14F-4D97-AF65-F5344CB8AC3E}">
        <p14:creationId xmlns:p14="http://schemas.microsoft.com/office/powerpoint/2010/main" val="27722214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8CB952-E46F-BABD-2F2C-5E31B3A6DF7B}"/>
              </a:ext>
            </a:extLst>
          </p:cNvPr>
          <p:cNvPicPr>
            <a:picLocks noChangeAspect="1"/>
          </p:cNvPicPr>
          <p:nvPr/>
        </p:nvPicPr>
        <p:blipFill rotWithShape="1">
          <a:blip r:embed="rId2">
            <a:extLst>
              <a:ext uri="{28A0092B-C50C-407E-A947-70E740481C1C}">
                <a14:useLocalDpi xmlns:a14="http://schemas.microsoft.com/office/drawing/2010/main" val="0"/>
              </a:ext>
            </a:extLst>
          </a:blip>
          <a:srcRect l="3048" t="34734" r="43293" b="21376"/>
          <a:stretch/>
        </p:blipFill>
        <p:spPr>
          <a:xfrm>
            <a:off x="86255" y="3114056"/>
            <a:ext cx="8554995" cy="3178131"/>
          </a:xfrm>
          <a:prstGeom prst="rect">
            <a:avLst/>
          </a:prstGeom>
        </p:spPr>
      </p:pic>
      <p:pic>
        <p:nvPicPr>
          <p:cNvPr id="7" name="Picture 6">
            <a:extLst>
              <a:ext uri="{FF2B5EF4-FFF2-40B4-BE49-F238E27FC236}">
                <a16:creationId xmlns:a16="http://schemas.microsoft.com/office/drawing/2014/main" id="{6F3E0F89-BB0B-0706-2E1A-EB31771B1D29}"/>
              </a:ext>
            </a:extLst>
          </p:cNvPr>
          <p:cNvPicPr>
            <a:picLocks noChangeAspect="1"/>
          </p:cNvPicPr>
          <p:nvPr/>
        </p:nvPicPr>
        <p:blipFill rotWithShape="1">
          <a:blip r:embed="rId3">
            <a:extLst>
              <a:ext uri="{28A0092B-C50C-407E-A947-70E740481C1C}">
                <a14:useLocalDpi xmlns:a14="http://schemas.microsoft.com/office/drawing/2010/main" val="0"/>
              </a:ext>
            </a:extLst>
          </a:blip>
          <a:srcRect l="2533" t="29009" r="10271" b="4203"/>
          <a:stretch/>
        </p:blipFill>
        <p:spPr>
          <a:xfrm>
            <a:off x="86255" y="6424052"/>
            <a:ext cx="8763000" cy="3629645"/>
          </a:xfrm>
          <a:prstGeom prst="rect">
            <a:avLst/>
          </a:prstGeom>
        </p:spPr>
      </p:pic>
      <p:pic>
        <p:nvPicPr>
          <p:cNvPr id="11" name="Picture 10">
            <a:extLst>
              <a:ext uri="{FF2B5EF4-FFF2-40B4-BE49-F238E27FC236}">
                <a16:creationId xmlns:a16="http://schemas.microsoft.com/office/drawing/2014/main" id="{6FAA4828-ED36-323B-0A60-F15D418BA17F}"/>
              </a:ext>
            </a:extLst>
          </p:cNvPr>
          <p:cNvPicPr>
            <a:picLocks noChangeAspect="1"/>
          </p:cNvPicPr>
          <p:nvPr/>
        </p:nvPicPr>
        <p:blipFill rotWithShape="1">
          <a:blip r:embed="rId4">
            <a:extLst>
              <a:ext uri="{28A0092B-C50C-407E-A947-70E740481C1C}">
                <a14:useLocalDpi xmlns:a14="http://schemas.microsoft.com/office/drawing/2010/main" val="0"/>
              </a:ext>
            </a:extLst>
          </a:blip>
          <a:srcRect l="2532" t="25194" r="28330" b="4202"/>
          <a:stretch/>
        </p:blipFill>
        <p:spPr>
          <a:xfrm>
            <a:off x="9296400" y="5166751"/>
            <a:ext cx="8118764" cy="4845069"/>
          </a:xfrm>
          <a:prstGeom prst="rect">
            <a:avLst/>
          </a:prstGeom>
        </p:spPr>
      </p:pic>
      <p:pic>
        <p:nvPicPr>
          <p:cNvPr id="15" name="Picture 14">
            <a:extLst>
              <a:ext uri="{FF2B5EF4-FFF2-40B4-BE49-F238E27FC236}">
                <a16:creationId xmlns:a16="http://schemas.microsoft.com/office/drawing/2014/main" id="{5EEE888C-646E-2F31-7FCB-2BBD9F1C9A0E}"/>
              </a:ext>
            </a:extLst>
          </p:cNvPr>
          <p:cNvPicPr>
            <a:picLocks noChangeAspect="1"/>
          </p:cNvPicPr>
          <p:nvPr/>
        </p:nvPicPr>
        <p:blipFill rotWithShape="1">
          <a:blip r:embed="rId5">
            <a:extLst>
              <a:ext uri="{28A0092B-C50C-407E-A947-70E740481C1C}">
                <a14:useLocalDpi xmlns:a14="http://schemas.microsoft.com/office/drawing/2010/main" val="0"/>
              </a:ext>
            </a:extLst>
          </a:blip>
          <a:srcRect l="3048" t="33780" r="26267" b="36642"/>
          <a:stretch/>
        </p:blipFill>
        <p:spPr>
          <a:xfrm>
            <a:off x="86255" y="924791"/>
            <a:ext cx="9092381" cy="2057400"/>
          </a:xfrm>
          <a:prstGeom prst="rect">
            <a:avLst/>
          </a:prstGeom>
        </p:spPr>
      </p:pic>
      <p:pic>
        <p:nvPicPr>
          <p:cNvPr id="17" name="Picture 16">
            <a:extLst>
              <a:ext uri="{FF2B5EF4-FFF2-40B4-BE49-F238E27FC236}">
                <a16:creationId xmlns:a16="http://schemas.microsoft.com/office/drawing/2014/main" id="{C8E34625-10D0-E581-FE56-9678A395B591}"/>
              </a:ext>
            </a:extLst>
          </p:cNvPr>
          <p:cNvPicPr>
            <a:picLocks noChangeAspect="1"/>
          </p:cNvPicPr>
          <p:nvPr/>
        </p:nvPicPr>
        <p:blipFill rotWithShape="1">
          <a:blip r:embed="rId6">
            <a:extLst>
              <a:ext uri="{28A0092B-C50C-407E-A947-70E740481C1C}">
                <a14:useLocalDpi xmlns:a14="http://schemas.microsoft.com/office/drawing/2010/main" val="0"/>
              </a:ext>
            </a:extLst>
          </a:blip>
          <a:srcRect l="2532" t="25193" r="57223" b="7064"/>
          <a:stretch/>
        </p:blipFill>
        <p:spPr>
          <a:xfrm>
            <a:off x="9372600" y="1173975"/>
            <a:ext cx="7530039" cy="3992776"/>
          </a:xfrm>
          <a:prstGeom prst="rect">
            <a:avLst/>
          </a:prstGeom>
        </p:spPr>
      </p:pic>
      <p:sp>
        <p:nvSpPr>
          <p:cNvPr id="18" name="TextBox 17">
            <a:extLst>
              <a:ext uri="{FF2B5EF4-FFF2-40B4-BE49-F238E27FC236}">
                <a16:creationId xmlns:a16="http://schemas.microsoft.com/office/drawing/2014/main" id="{B54265E7-F9CF-E856-2C0A-65191156312A}"/>
              </a:ext>
            </a:extLst>
          </p:cNvPr>
          <p:cNvSpPr txBox="1"/>
          <p:nvPr/>
        </p:nvSpPr>
        <p:spPr>
          <a:xfrm>
            <a:off x="9850582" y="275180"/>
            <a:ext cx="7010400" cy="892552"/>
          </a:xfrm>
          <a:prstGeom prst="rect">
            <a:avLst/>
          </a:prstGeom>
          <a:noFill/>
        </p:spPr>
        <p:txBody>
          <a:bodyPr wrap="square" rtlCol="0">
            <a:spAutoFit/>
          </a:bodyPr>
          <a:lstStyle/>
          <a:p>
            <a:r>
              <a:rPr lang="en-US" sz="3200" b="1" dirty="0">
                <a:solidFill>
                  <a:srgbClr val="00B050"/>
                </a:solidFill>
              </a:rPr>
              <a:t>Python Step</a:t>
            </a:r>
          </a:p>
          <a:p>
            <a:r>
              <a:rPr lang="en-US" sz="2000" b="1" dirty="0">
                <a:solidFill>
                  <a:schemeClr val="bg1">
                    <a:lumMod val="50000"/>
                  </a:schemeClr>
                </a:solidFill>
              </a:rPr>
              <a:t>Answering Questions with Visualization</a:t>
            </a:r>
          </a:p>
        </p:txBody>
      </p:sp>
    </p:spTree>
    <p:extLst>
      <p:ext uri="{BB962C8B-B14F-4D97-AF65-F5344CB8AC3E}">
        <p14:creationId xmlns:p14="http://schemas.microsoft.com/office/powerpoint/2010/main" val="40449040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67653-C55F-16EA-1F4E-EEC20E0306DF}"/>
              </a:ext>
            </a:extLst>
          </p:cNvPr>
          <p:cNvPicPr>
            <a:picLocks noChangeAspect="1"/>
          </p:cNvPicPr>
          <p:nvPr/>
        </p:nvPicPr>
        <p:blipFill rotWithShape="1">
          <a:blip r:embed="rId2">
            <a:extLst>
              <a:ext uri="{28A0092B-C50C-407E-A947-70E740481C1C}">
                <a14:useLocalDpi xmlns:a14="http://schemas.microsoft.com/office/drawing/2010/main" val="0"/>
              </a:ext>
            </a:extLst>
          </a:blip>
          <a:srcRect l="2532" t="27101" r="53612" b="43321"/>
          <a:stretch/>
        </p:blipFill>
        <p:spPr>
          <a:xfrm>
            <a:off x="304800" y="1257300"/>
            <a:ext cx="7848600" cy="2862431"/>
          </a:xfrm>
          <a:prstGeom prst="rect">
            <a:avLst/>
          </a:prstGeom>
        </p:spPr>
      </p:pic>
      <p:pic>
        <p:nvPicPr>
          <p:cNvPr id="10" name="Picture 9">
            <a:extLst>
              <a:ext uri="{FF2B5EF4-FFF2-40B4-BE49-F238E27FC236}">
                <a16:creationId xmlns:a16="http://schemas.microsoft.com/office/drawing/2014/main" id="{272017C9-3F1F-B191-B11B-06C6A1141E02}"/>
              </a:ext>
            </a:extLst>
          </p:cNvPr>
          <p:cNvPicPr>
            <a:picLocks noChangeAspect="1"/>
          </p:cNvPicPr>
          <p:nvPr/>
        </p:nvPicPr>
        <p:blipFill rotWithShape="1">
          <a:blip r:embed="rId3">
            <a:extLst>
              <a:ext uri="{28A0092B-C50C-407E-A947-70E740481C1C}">
                <a14:useLocalDpi xmlns:a14="http://schemas.microsoft.com/office/drawing/2010/main" val="0"/>
              </a:ext>
            </a:extLst>
          </a:blip>
          <a:srcRect l="2532" t="28056" r="48968" b="6109"/>
          <a:stretch/>
        </p:blipFill>
        <p:spPr>
          <a:xfrm>
            <a:off x="8610600" y="647700"/>
            <a:ext cx="8991600" cy="3733800"/>
          </a:xfrm>
          <a:prstGeom prst="rect">
            <a:avLst/>
          </a:prstGeom>
        </p:spPr>
      </p:pic>
      <p:pic>
        <p:nvPicPr>
          <p:cNvPr id="12" name="Picture 11">
            <a:extLst>
              <a:ext uri="{FF2B5EF4-FFF2-40B4-BE49-F238E27FC236}">
                <a16:creationId xmlns:a16="http://schemas.microsoft.com/office/drawing/2014/main" id="{53E879AA-79FC-3213-E829-D89D3D9929F0}"/>
              </a:ext>
            </a:extLst>
          </p:cNvPr>
          <p:cNvPicPr>
            <a:picLocks noChangeAspect="1"/>
          </p:cNvPicPr>
          <p:nvPr/>
        </p:nvPicPr>
        <p:blipFill rotWithShape="1">
          <a:blip r:embed="rId4">
            <a:extLst>
              <a:ext uri="{28A0092B-C50C-407E-A947-70E740481C1C}">
                <a14:useLocalDpi xmlns:a14="http://schemas.microsoft.com/office/drawing/2010/main" val="0"/>
              </a:ext>
            </a:extLst>
          </a:blip>
          <a:srcRect l="2065" t="35688" r="40664" b="52394"/>
          <a:stretch/>
        </p:blipFill>
        <p:spPr>
          <a:xfrm>
            <a:off x="152400" y="4953695"/>
            <a:ext cx="8001000" cy="900358"/>
          </a:xfrm>
          <a:prstGeom prst="rect">
            <a:avLst/>
          </a:prstGeom>
        </p:spPr>
      </p:pic>
      <p:pic>
        <p:nvPicPr>
          <p:cNvPr id="14" name="Picture 13">
            <a:extLst>
              <a:ext uri="{FF2B5EF4-FFF2-40B4-BE49-F238E27FC236}">
                <a16:creationId xmlns:a16="http://schemas.microsoft.com/office/drawing/2014/main" id="{A8B73202-A3F6-53BD-7984-C26B55041315}"/>
              </a:ext>
            </a:extLst>
          </p:cNvPr>
          <p:cNvPicPr>
            <a:picLocks noChangeAspect="1"/>
          </p:cNvPicPr>
          <p:nvPr/>
        </p:nvPicPr>
        <p:blipFill rotWithShape="1">
          <a:blip r:embed="rId5">
            <a:extLst>
              <a:ext uri="{28A0092B-C50C-407E-A947-70E740481C1C}">
                <a14:useLocalDpi xmlns:a14="http://schemas.microsoft.com/office/drawing/2010/main" val="0"/>
              </a:ext>
            </a:extLst>
          </a:blip>
          <a:srcRect l="2018" t="27102" r="31425" b="7064"/>
          <a:stretch/>
        </p:blipFill>
        <p:spPr>
          <a:xfrm>
            <a:off x="8465126" y="4610100"/>
            <a:ext cx="8991599" cy="3733800"/>
          </a:xfrm>
          <a:prstGeom prst="rect">
            <a:avLst/>
          </a:prstGeom>
        </p:spPr>
      </p:pic>
      <p:sp>
        <p:nvSpPr>
          <p:cNvPr id="15" name="TextBox 14">
            <a:extLst>
              <a:ext uri="{FF2B5EF4-FFF2-40B4-BE49-F238E27FC236}">
                <a16:creationId xmlns:a16="http://schemas.microsoft.com/office/drawing/2014/main" id="{3D73642B-92F8-D775-9557-16358FE3C2C4}"/>
              </a:ext>
            </a:extLst>
          </p:cNvPr>
          <p:cNvSpPr txBox="1"/>
          <p:nvPr/>
        </p:nvSpPr>
        <p:spPr>
          <a:xfrm>
            <a:off x="1143000" y="7277100"/>
            <a:ext cx="7010400" cy="892552"/>
          </a:xfrm>
          <a:prstGeom prst="rect">
            <a:avLst/>
          </a:prstGeom>
          <a:noFill/>
        </p:spPr>
        <p:txBody>
          <a:bodyPr wrap="square" rtlCol="0">
            <a:spAutoFit/>
          </a:bodyPr>
          <a:lstStyle/>
          <a:p>
            <a:r>
              <a:rPr lang="en-US" sz="3200" b="1" dirty="0">
                <a:solidFill>
                  <a:srgbClr val="00B050"/>
                </a:solidFill>
              </a:rPr>
              <a:t>Python Step</a:t>
            </a:r>
          </a:p>
          <a:p>
            <a:r>
              <a:rPr lang="en-US" sz="2000" b="1" dirty="0">
                <a:solidFill>
                  <a:schemeClr val="bg1">
                    <a:lumMod val="50000"/>
                  </a:schemeClr>
                </a:solidFill>
              </a:rPr>
              <a:t>Answering Questions with Visualization</a:t>
            </a:r>
          </a:p>
        </p:txBody>
      </p:sp>
    </p:spTree>
    <p:extLst>
      <p:ext uri="{BB962C8B-B14F-4D97-AF65-F5344CB8AC3E}">
        <p14:creationId xmlns:p14="http://schemas.microsoft.com/office/powerpoint/2010/main" val="12043792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279288-A5EC-045E-69F1-5111D82B89BA}"/>
              </a:ext>
            </a:extLst>
          </p:cNvPr>
          <p:cNvPicPr>
            <a:picLocks noChangeAspect="1"/>
          </p:cNvPicPr>
          <p:nvPr/>
        </p:nvPicPr>
        <p:blipFill rotWithShape="1">
          <a:blip r:embed="rId2">
            <a:extLst>
              <a:ext uri="{28A0092B-C50C-407E-A947-70E740481C1C}">
                <a14:useLocalDpi xmlns:a14="http://schemas.microsoft.com/office/drawing/2010/main" val="0"/>
              </a:ext>
            </a:extLst>
          </a:blip>
          <a:srcRect l="2533" t="25193" r="41745" b="3247"/>
          <a:stretch/>
        </p:blipFill>
        <p:spPr>
          <a:xfrm>
            <a:off x="221673" y="2628900"/>
            <a:ext cx="8458200" cy="6483350"/>
          </a:xfrm>
          <a:prstGeom prst="rect">
            <a:avLst/>
          </a:prstGeom>
        </p:spPr>
      </p:pic>
      <p:pic>
        <p:nvPicPr>
          <p:cNvPr id="8" name="Picture 7">
            <a:extLst>
              <a:ext uri="{FF2B5EF4-FFF2-40B4-BE49-F238E27FC236}">
                <a16:creationId xmlns:a16="http://schemas.microsoft.com/office/drawing/2014/main" id="{435F123F-16E2-FBC0-2CC9-0042276038BB}"/>
              </a:ext>
            </a:extLst>
          </p:cNvPr>
          <p:cNvPicPr>
            <a:picLocks noChangeAspect="1"/>
          </p:cNvPicPr>
          <p:nvPr/>
        </p:nvPicPr>
        <p:blipFill rotWithShape="1">
          <a:blip r:embed="rId3">
            <a:extLst>
              <a:ext uri="{28A0092B-C50C-407E-A947-70E740481C1C}">
                <a14:useLocalDpi xmlns:a14="http://schemas.microsoft.com/office/drawing/2010/main" val="0"/>
              </a:ext>
            </a:extLst>
          </a:blip>
          <a:srcRect l="2532" t="27101" r="41745" b="4203"/>
          <a:stretch/>
        </p:blipFill>
        <p:spPr>
          <a:xfrm>
            <a:off x="8915400" y="2618509"/>
            <a:ext cx="9258300" cy="6483350"/>
          </a:xfrm>
          <a:prstGeom prst="rect">
            <a:avLst/>
          </a:prstGeom>
        </p:spPr>
      </p:pic>
      <p:sp>
        <p:nvSpPr>
          <p:cNvPr id="9" name="TextBox 8">
            <a:extLst>
              <a:ext uri="{FF2B5EF4-FFF2-40B4-BE49-F238E27FC236}">
                <a16:creationId xmlns:a16="http://schemas.microsoft.com/office/drawing/2014/main" id="{F128F81E-9455-0504-ADD9-11752CDFA664}"/>
              </a:ext>
            </a:extLst>
          </p:cNvPr>
          <p:cNvSpPr txBox="1"/>
          <p:nvPr/>
        </p:nvSpPr>
        <p:spPr>
          <a:xfrm>
            <a:off x="9829800" y="647700"/>
            <a:ext cx="7010400" cy="892552"/>
          </a:xfrm>
          <a:prstGeom prst="rect">
            <a:avLst/>
          </a:prstGeom>
          <a:noFill/>
        </p:spPr>
        <p:txBody>
          <a:bodyPr wrap="square" rtlCol="0">
            <a:spAutoFit/>
          </a:bodyPr>
          <a:lstStyle/>
          <a:p>
            <a:r>
              <a:rPr lang="en-US" sz="3200" b="1" dirty="0">
                <a:solidFill>
                  <a:srgbClr val="00B050"/>
                </a:solidFill>
              </a:rPr>
              <a:t>Python Step</a:t>
            </a:r>
          </a:p>
          <a:p>
            <a:r>
              <a:rPr lang="en-US" sz="2000" b="1" dirty="0">
                <a:solidFill>
                  <a:schemeClr val="bg1">
                    <a:lumMod val="50000"/>
                  </a:schemeClr>
                </a:solidFill>
              </a:rPr>
              <a:t>Answering Questions with Visualization</a:t>
            </a:r>
          </a:p>
        </p:txBody>
      </p:sp>
    </p:spTree>
    <p:extLst>
      <p:ext uri="{BB962C8B-B14F-4D97-AF65-F5344CB8AC3E}">
        <p14:creationId xmlns:p14="http://schemas.microsoft.com/office/powerpoint/2010/main" val="29041714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A9808E9F-F3AC-7506-0E7B-2467974C0AA9}"/>
              </a:ext>
            </a:extLst>
          </p:cNvPr>
          <p:cNvPicPr>
            <a:picLocks noChangeAspect="1"/>
          </p:cNvPicPr>
          <p:nvPr/>
        </p:nvPicPr>
        <p:blipFill rotWithShape="1">
          <a:blip r:embed="rId2"/>
          <a:srcRect l="11225" t="21035" r="40918" b="24809"/>
          <a:stretch/>
        </p:blipFill>
        <p:spPr>
          <a:xfrm>
            <a:off x="2286000" y="-1"/>
            <a:ext cx="13716000" cy="10287002"/>
          </a:xfrm>
          <a:prstGeom prst="rect">
            <a:avLst/>
          </a:prstGeom>
        </p:spPr>
      </p:pic>
    </p:spTree>
    <p:extLst>
      <p:ext uri="{BB962C8B-B14F-4D97-AF65-F5344CB8AC3E}">
        <p14:creationId xmlns:p14="http://schemas.microsoft.com/office/powerpoint/2010/main" val="23447256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3E797E-2C45-A9F0-A0FF-59C0580F42C4}"/>
              </a:ext>
            </a:extLst>
          </p:cNvPr>
          <p:cNvPicPr>
            <a:picLocks noChangeAspect="1"/>
          </p:cNvPicPr>
          <p:nvPr/>
        </p:nvPicPr>
        <p:blipFill rotWithShape="1">
          <a:blip r:embed="rId2"/>
          <a:srcRect l="20816" t="24786" r="27552" b="24242"/>
          <a:stretch/>
        </p:blipFill>
        <p:spPr>
          <a:xfrm>
            <a:off x="-76200" y="103100"/>
            <a:ext cx="18364200" cy="10298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CDA582D-2EF0-B843-A222-6F52DA9A7663}"/>
              </a:ext>
            </a:extLst>
          </p:cNvPr>
          <p:cNvPicPr>
            <a:picLocks noChangeAspect="1"/>
          </p:cNvPicPr>
          <p:nvPr/>
        </p:nvPicPr>
        <p:blipFill rotWithShape="1">
          <a:blip r:embed="rId2"/>
          <a:srcRect l="44624" t="20846" r="26243" b="30092"/>
          <a:stretch/>
        </p:blipFill>
        <p:spPr>
          <a:xfrm>
            <a:off x="0" y="0"/>
            <a:ext cx="18287999" cy="10287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D5D1F2-9FAD-E3E7-2FFB-C366871D051D}"/>
              </a:ext>
            </a:extLst>
          </p:cNvPr>
          <p:cNvPicPr>
            <a:picLocks noChangeAspect="1"/>
          </p:cNvPicPr>
          <p:nvPr/>
        </p:nvPicPr>
        <p:blipFill rotWithShape="1">
          <a:blip r:embed="rId2"/>
          <a:srcRect l="6428" t="20846" r="39796" b="24243"/>
          <a:stretch/>
        </p:blipFill>
        <p:spPr>
          <a:xfrm>
            <a:off x="0" y="-27889"/>
            <a:ext cx="18288000" cy="10314890"/>
          </a:xfrm>
          <a:prstGeom prst="rect">
            <a:avLst/>
          </a:prstGeom>
        </p:spPr>
      </p:pic>
    </p:spTree>
    <p:extLst>
      <p:ext uri="{BB962C8B-B14F-4D97-AF65-F5344CB8AC3E}">
        <p14:creationId xmlns:p14="http://schemas.microsoft.com/office/powerpoint/2010/main" val="99684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106EC-DC6B-CBAC-338B-EC78C0667C2C}"/>
              </a:ext>
            </a:extLst>
          </p:cNvPr>
          <p:cNvPicPr>
            <a:picLocks noChangeAspect="1"/>
          </p:cNvPicPr>
          <p:nvPr/>
        </p:nvPicPr>
        <p:blipFill rotWithShape="1">
          <a:blip r:embed="rId2">
            <a:extLst>
              <a:ext uri="{28A0092B-C50C-407E-A947-70E740481C1C}">
                <a14:useLocalDpi xmlns:a14="http://schemas.microsoft.com/office/drawing/2010/main" val="0"/>
              </a:ext>
            </a:extLst>
          </a:blip>
          <a:srcRect l="4597" t="19468" r="27298" b="9927"/>
          <a:stretch/>
        </p:blipFill>
        <p:spPr>
          <a:xfrm>
            <a:off x="0" y="1"/>
            <a:ext cx="18288000"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grpSp>
        <p:nvGrpSpPr>
          <p:cNvPr id="2" name="Group 2"/>
          <p:cNvGrpSpPr/>
          <p:nvPr/>
        </p:nvGrpSpPr>
        <p:grpSpPr>
          <a:xfrm>
            <a:off x="11009847" y="1260157"/>
            <a:ext cx="6249453" cy="7766685"/>
            <a:chOff x="0" y="0"/>
            <a:chExt cx="5108702" cy="6348984"/>
          </a:xfrm>
        </p:grpSpPr>
        <p:sp>
          <p:nvSpPr>
            <p:cNvPr id="3" name="Freeform 3"/>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2"/>
              <a:stretch>
                <a:fillRect t="-10274" b="-10274"/>
              </a:stretch>
            </a:blipFill>
          </p:spPr>
        </p:sp>
      </p:grpSp>
      <p:sp>
        <p:nvSpPr>
          <p:cNvPr id="4" name="TextBox 4"/>
          <p:cNvSpPr txBox="1"/>
          <p:nvPr/>
        </p:nvSpPr>
        <p:spPr>
          <a:xfrm>
            <a:off x="1565504" y="1701398"/>
            <a:ext cx="7426095" cy="936154"/>
          </a:xfrm>
          <a:prstGeom prst="rect">
            <a:avLst/>
          </a:prstGeom>
        </p:spPr>
        <p:txBody>
          <a:bodyPr wrap="square" lIns="0" tIns="0" rIns="0" bIns="0" rtlCol="0" anchor="t">
            <a:spAutoFit/>
          </a:bodyPr>
          <a:lstStyle/>
          <a:p>
            <a:pPr marL="0" marR="0" lvl="0" indent="0" algn="l" defTabSz="914400" rtl="0" eaLnBrk="1" fontAlgn="auto" latinLnBrk="0" hangingPunct="1">
              <a:lnSpc>
                <a:spcPts val="728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414B3B"/>
                </a:solidFill>
                <a:effectLst/>
                <a:uLnTx/>
                <a:uFillTx/>
                <a:latin typeface="Impact"/>
                <a:ea typeface="Impact"/>
                <a:cs typeface="Impact"/>
                <a:sym typeface="Impact"/>
              </a:rPr>
              <a:t>MEET OUR TEAM</a:t>
            </a:r>
          </a:p>
        </p:txBody>
      </p:sp>
      <p:sp>
        <p:nvSpPr>
          <p:cNvPr id="5" name="TextBox 5"/>
          <p:cNvSpPr txBox="1"/>
          <p:nvPr/>
        </p:nvSpPr>
        <p:spPr>
          <a:xfrm>
            <a:off x="2657416" y="3440568"/>
            <a:ext cx="5242269" cy="3951659"/>
          </a:xfrm>
          <a:prstGeom prst="rect">
            <a:avLst/>
          </a:prstGeom>
        </p:spPr>
        <p:txBody>
          <a:bodyPr wrap="square" lIns="0" tIns="0" rIns="0" bIns="0" rtlCol="0" anchor="t">
            <a:spAutoFit/>
          </a:bodyPr>
          <a:lstStyle/>
          <a:p>
            <a:pPr marL="0" marR="0" lvl="0" indent="0" algn="just" defTabSz="914400" rtl="0" eaLnBrk="1" fontAlgn="auto" latinLnBrk="0" hangingPunct="1">
              <a:lnSpc>
                <a:spcPts val="194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ts val="4927"/>
              </a:lnSpc>
              <a:spcBef>
                <a:spcPts val="0"/>
              </a:spcBef>
              <a:spcAft>
                <a:spcPts val="0"/>
              </a:spcAft>
              <a:buClrTx/>
              <a:buSzTx/>
              <a:buFontTx/>
              <a:buNone/>
              <a:tabLst/>
              <a:defRPr/>
            </a:pPr>
            <a:r>
              <a:rPr kumimoji="0" lang="en-US" sz="4400" b="1" i="0" u="none" strike="noStrike" kern="1200" cap="none" spc="-167" normalizeH="0" baseline="0" noProof="0" dirty="0">
                <a:ln>
                  <a:noFill/>
                </a:ln>
                <a:solidFill>
                  <a:srgbClr val="414B3B"/>
                </a:solidFill>
                <a:effectLst/>
                <a:uLnTx/>
                <a:uFillTx/>
                <a:latin typeface="Arial" panose="020B0604020202020204" pitchFamily="34" charset="0"/>
                <a:ea typeface="TT Norms Bold"/>
                <a:cs typeface="Arial" panose="020B0604020202020204" pitchFamily="34" charset="0"/>
                <a:sym typeface="TT Norms Bold"/>
              </a:rPr>
              <a:t>Dina Elhousiny</a:t>
            </a:r>
          </a:p>
          <a:p>
            <a:pPr marL="0" marR="0" lvl="0" indent="0" algn="just" defTabSz="914400" rtl="0" eaLnBrk="1" fontAlgn="auto" latinLnBrk="0" hangingPunct="1">
              <a:lnSpc>
                <a:spcPts val="4927"/>
              </a:lnSpc>
              <a:spcBef>
                <a:spcPts val="0"/>
              </a:spcBef>
              <a:spcAft>
                <a:spcPts val="0"/>
              </a:spcAft>
              <a:buClrTx/>
              <a:buSzTx/>
              <a:buFontTx/>
              <a:buNone/>
              <a:tabLst/>
              <a:defRPr/>
            </a:pPr>
            <a:r>
              <a:rPr kumimoji="0" lang="en-US" sz="4400" b="1" i="0" u="none" strike="noStrike" kern="1200" cap="none" spc="-167" normalizeH="0" baseline="0" noProof="0" dirty="0">
                <a:ln>
                  <a:noFill/>
                </a:ln>
                <a:solidFill>
                  <a:srgbClr val="414B3B"/>
                </a:solidFill>
                <a:effectLst/>
                <a:uLnTx/>
                <a:uFillTx/>
                <a:latin typeface="Arial" panose="020B0604020202020204" pitchFamily="34" charset="0"/>
                <a:ea typeface="TT Norms Bold"/>
                <a:cs typeface="Arial" panose="020B0604020202020204" pitchFamily="34" charset="0"/>
                <a:sym typeface="TT Norms Bold"/>
              </a:rPr>
              <a:t>Mona Abo Zaid</a:t>
            </a:r>
          </a:p>
          <a:p>
            <a:pPr marL="0" marR="0" lvl="0" indent="0" algn="just" defTabSz="914400" rtl="0" eaLnBrk="1" fontAlgn="auto" latinLnBrk="0" hangingPunct="1">
              <a:lnSpc>
                <a:spcPts val="4927"/>
              </a:lnSpc>
              <a:spcBef>
                <a:spcPts val="0"/>
              </a:spcBef>
              <a:spcAft>
                <a:spcPts val="0"/>
              </a:spcAft>
              <a:buClrTx/>
              <a:buSzTx/>
              <a:buFontTx/>
              <a:buNone/>
              <a:tabLst/>
              <a:defRPr/>
            </a:pPr>
            <a:r>
              <a:rPr kumimoji="0" lang="en-US" sz="4400" b="1" i="0" u="none" strike="noStrike" kern="1200" cap="none" spc="-167" normalizeH="0" baseline="0" noProof="0" dirty="0">
                <a:ln>
                  <a:noFill/>
                </a:ln>
                <a:solidFill>
                  <a:srgbClr val="414B3B"/>
                </a:solidFill>
                <a:effectLst/>
                <a:uLnTx/>
                <a:uFillTx/>
                <a:latin typeface="Arial" panose="020B0604020202020204" pitchFamily="34" charset="0"/>
                <a:ea typeface="TT Norms Bold"/>
                <a:cs typeface="Arial" panose="020B0604020202020204" pitchFamily="34" charset="0"/>
                <a:sym typeface="TT Norms Bold"/>
              </a:rPr>
              <a:t>Wesam Seyam</a:t>
            </a:r>
          </a:p>
          <a:p>
            <a:pPr marL="0" marR="0" lvl="0" indent="0" algn="just" defTabSz="914400" rtl="0" eaLnBrk="1" fontAlgn="auto" latinLnBrk="0" hangingPunct="1">
              <a:lnSpc>
                <a:spcPts val="4927"/>
              </a:lnSpc>
              <a:spcBef>
                <a:spcPts val="0"/>
              </a:spcBef>
              <a:spcAft>
                <a:spcPts val="0"/>
              </a:spcAft>
              <a:buClrTx/>
              <a:buSzTx/>
              <a:buFontTx/>
              <a:buNone/>
              <a:tabLst/>
              <a:defRPr/>
            </a:pPr>
            <a:r>
              <a:rPr kumimoji="0" lang="en-US" sz="4400" b="1" i="0" u="none" strike="noStrike" kern="1200" cap="none" spc="-167" normalizeH="0" baseline="0" noProof="0" dirty="0">
                <a:ln>
                  <a:noFill/>
                </a:ln>
                <a:solidFill>
                  <a:srgbClr val="414B3B"/>
                </a:solidFill>
                <a:effectLst/>
                <a:uLnTx/>
                <a:uFillTx/>
                <a:latin typeface="Arial" panose="020B0604020202020204" pitchFamily="34" charset="0"/>
                <a:ea typeface="TT Norms Bold"/>
                <a:cs typeface="Arial" panose="020B0604020202020204" pitchFamily="34" charset="0"/>
                <a:sym typeface="TT Norms Bold"/>
              </a:rPr>
              <a:t>Ahmed Hamed</a:t>
            </a:r>
          </a:p>
          <a:p>
            <a:pPr marL="0" marR="0" lvl="0" indent="0" algn="just" defTabSz="914400" rtl="0" eaLnBrk="1" fontAlgn="auto" latinLnBrk="0" hangingPunct="1">
              <a:lnSpc>
                <a:spcPts val="4927"/>
              </a:lnSpc>
              <a:spcBef>
                <a:spcPts val="0"/>
              </a:spcBef>
              <a:spcAft>
                <a:spcPts val="0"/>
              </a:spcAft>
              <a:buClrTx/>
              <a:buSzTx/>
              <a:buFontTx/>
              <a:buNone/>
              <a:tabLst/>
              <a:defRPr/>
            </a:pPr>
            <a:r>
              <a:rPr kumimoji="0" lang="en-US" sz="4400" b="1" i="0" u="none" strike="noStrike" kern="1200" cap="none" spc="-167" normalizeH="0" baseline="0" noProof="0" dirty="0">
                <a:ln>
                  <a:noFill/>
                </a:ln>
                <a:solidFill>
                  <a:srgbClr val="414B3B"/>
                </a:solidFill>
                <a:effectLst/>
                <a:uLnTx/>
                <a:uFillTx/>
                <a:latin typeface="Arial" panose="020B0604020202020204" pitchFamily="34" charset="0"/>
                <a:ea typeface="TT Norms Bold"/>
                <a:cs typeface="Arial" panose="020B0604020202020204" pitchFamily="34" charset="0"/>
                <a:sym typeface="TT Norms Bold"/>
              </a:rPr>
              <a:t>Ahmed Abdelfatah</a:t>
            </a:r>
          </a:p>
          <a:p>
            <a:pPr marL="0" marR="0" lvl="0" indent="0" algn="just" defTabSz="914400" rtl="0" eaLnBrk="1" fontAlgn="auto" latinLnBrk="0" hangingPunct="1">
              <a:lnSpc>
                <a:spcPts val="1940"/>
              </a:lnSpc>
              <a:spcBef>
                <a:spcPts val="0"/>
              </a:spcBef>
              <a:spcAft>
                <a:spcPts val="0"/>
              </a:spcAft>
              <a:buClrTx/>
              <a:buSzTx/>
              <a:buFontTx/>
              <a:buNone/>
              <a:tabLst/>
              <a:defRPr/>
            </a:pPr>
            <a:endParaRPr kumimoji="0" lang="en-US" sz="4784" b="1" i="0" u="none" strike="noStrike" kern="1200" cap="none" spc="-167" normalizeH="0" baseline="0" noProof="0" dirty="0">
              <a:ln>
                <a:noFill/>
              </a:ln>
              <a:solidFill>
                <a:srgbClr val="414B3B"/>
              </a:solidFill>
              <a:effectLst/>
              <a:uLnTx/>
              <a:uFillTx/>
              <a:latin typeface="TT Norms Bold"/>
              <a:ea typeface="TT Norms Bold"/>
              <a:cs typeface="TT Norms Bold"/>
              <a:sym typeface="TT Norms Bold"/>
            </a:endParaRPr>
          </a:p>
          <a:p>
            <a:pPr marL="0" marR="0" lvl="0" indent="0" algn="just" defTabSz="914400" rtl="0" eaLnBrk="1" fontAlgn="auto" latinLnBrk="0" hangingPunct="1">
              <a:lnSpc>
                <a:spcPts val="1940"/>
              </a:lnSpc>
              <a:spcBef>
                <a:spcPct val="0"/>
              </a:spcBef>
              <a:spcAft>
                <a:spcPts val="0"/>
              </a:spcAft>
              <a:buClrTx/>
              <a:buSzTx/>
              <a:buFontTx/>
              <a:buNone/>
              <a:tabLst/>
              <a:defRPr/>
            </a:pPr>
            <a:endParaRPr kumimoji="0" lang="en-US" sz="4784" b="1" i="0" u="none" strike="noStrike" kern="1200" cap="none" spc="-167" normalizeH="0" baseline="0" noProof="0" dirty="0">
              <a:ln>
                <a:noFill/>
              </a:ln>
              <a:solidFill>
                <a:srgbClr val="414B3B"/>
              </a:solidFill>
              <a:effectLst/>
              <a:uLnTx/>
              <a:uFillTx/>
              <a:latin typeface="TT Norms Bold"/>
              <a:ea typeface="TT Norms Bold"/>
              <a:cs typeface="TT Norms Bold"/>
              <a:sym typeface="TT Norms Bold"/>
            </a:endParaRPr>
          </a:p>
        </p:txBody>
      </p:sp>
      <p:grpSp>
        <p:nvGrpSpPr>
          <p:cNvPr id="6" name="Group 6"/>
          <p:cNvGrpSpPr/>
          <p:nvPr/>
        </p:nvGrpSpPr>
        <p:grpSpPr>
          <a:xfrm>
            <a:off x="8205891" y="2244006"/>
            <a:ext cx="1876218" cy="187621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A87C"/>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9144000" y="4428124"/>
            <a:ext cx="1090509" cy="109050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4B3B"/>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15230682" y="6998224"/>
            <a:ext cx="2028618" cy="202861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E1"/>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386B37-3268-9C2B-71E2-B9798F805C9C}"/>
              </a:ext>
            </a:extLst>
          </p:cNvPr>
          <p:cNvPicPr>
            <a:picLocks noChangeAspect="1"/>
          </p:cNvPicPr>
          <p:nvPr/>
        </p:nvPicPr>
        <p:blipFill rotWithShape="1">
          <a:blip r:embed="rId2"/>
          <a:srcRect l="6225" t="20846" r="39693" b="23110"/>
          <a:stretch/>
        </p:blipFill>
        <p:spPr>
          <a:xfrm>
            <a:off x="0" y="0"/>
            <a:ext cx="18288000" cy="10287000"/>
          </a:xfrm>
          <a:prstGeom prst="rect">
            <a:avLst/>
          </a:prstGeom>
        </p:spPr>
      </p:pic>
    </p:spTree>
    <p:extLst>
      <p:ext uri="{BB962C8B-B14F-4D97-AF65-F5344CB8AC3E}">
        <p14:creationId xmlns:p14="http://schemas.microsoft.com/office/powerpoint/2010/main" val="3640972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813C3A-C03D-3C47-8E9B-08349EBDC104}"/>
              </a:ext>
            </a:extLst>
          </p:cNvPr>
          <p:cNvPicPr>
            <a:picLocks noChangeAspect="1"/>
          </p:cNvPicPr>
          <p:nvPr/>
        </p:nvPicPr>
        <p:blipFill rotWithShape="1">
          <a:blip r:embed="rId2"/>
          <a:srcRect l="6633" t="20846" r="39898" b="23677"/>
          <a:stretch/>
        </p:blipFill>
        <p:spPr>
          <a:xfrm>
            <a:off x="34636" y="-31173"/>
            <a:ext cx="18253364" cy="10318173"/>
          </a:xfrm>
          <a:prstGeom prst="rect">
            <a:avLst/>
          </a:prstGeom>
        </p:spPr>
      </p:pic>
    </p:spTree>
    <p:extLst>
      <p:ext uri="{BB962C8B-B14F-4D97-AF65-F5344CB8AC3E}">
        <p14:creationId xmlns:p14="http://schemas.microsoft.com/office/powerpoint/2010/main" val="4194718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9FC218-D20E-2285-F699-BD5B42504F55}"/>
              </a:ext>
            </a:extLst>
          </p:cNvPr>
          <p:cNvPicPr>
            <a:picLocks noChangeAspect="1"/>
          </p:cNvPicPr>
          <p:nvPr/>
        </p:nvPicPr>
        <p:blipFill rotWithShape="1">
          <a:blip r:embed="rId2"/>
          <a:srcRect l="7144" t="20280" r="39999" b="22733"/>
          <a:stretch/>
        </p:blipFill>
        <p:spPr>
          <a:xfrm>
            <a:off x="0" y="0"/>
            <a:ext cx="18288000" cy="10286999"/>
          </a:xfrm>
          <a:prstGeom prst="rect">
            <a:avLst/>
          </a:prstGeom>
        </p:spPr>
      </p:pic>
    </p:spTree>
    <p:extLst>
      <p:ext uri="{BB962C8B-B14F-4D97-AF65-F5344CB8AC3E}">
        <p14:creationId xmlns:p14="http://schemas.microsoft.com/office/powerpoint/2010/main" val="37809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311870" y="196273"/>
            <a:ext cx="8610600" cy="1154162"/>
          </a:xfrm>
          <a:prstGeom prst="rect">
            <a:avLst/>
          </a:prstGeom>
        </p:spPr>
        <p:txBody>
          <a:bodyPr wrap="square" lIns="0" tIns="0" rIns="0" bIns="0" rtlCol="0" anchor="t">
            <a:spAutoFit/>
          </a:bodyPr>
          <a:lstStyle/>
          <a:p>
            <a:pPr marL="0" lvl="1" indent="0" algn="l">
              <a:lnSpc>
                <a:spcPts val="9037"/>
              </a:lnSpc>
            </a:pPr>
            <a:r>
              <a:rPr lang="en-US" sz="8000" b="1" spc="-461" dirty="0">
                <a:solidFill>
                  <a:srgbClr val="00694C"/>
                </a:solidFill>
                <a:latin typeface="Raleway Medium"/>
                <a:ea typeface="Raleway Medium"/>
                <a:cs typeface="Raleway Medium"/>
                <a:sym typeface="Raleway Medium"/>
              </a:rPr>
              <a:t>Recommendations</a:t>
            </a:r>
          </a:p>
        </p:txBody>
      </p:sp>
      <p:sp>
        <p:nvSpPr>
          <p:cNvPr id="3" name="TextBox 3"/>
          <p:cNvSpPr txBox="1"/>
          <p:nvPr/>
        </p:nvSpPr>
        <p:spPr>
          <a:xfrm>
            <a:off x="838200" y="1485900"/>
            <a:ext cx="11658600" cy="9496382"/>
          </a:xfrm>
          <a:prstGeom prst="rect">
            <a:avLst/>
          </a:prstGeom>
        </p:spPr>
        <p:txBody>
          <a:bodyPr wrap="square" lIns="0" tIns="0" rIns="0" bIns="0" rtlCol="0" anchor="t">
            <a:spAutoFit/>
          </a:bodyPr>
          <a:lstStyle/>
          <a:p>
            <a:pPr>
              <a:lnSpc>
                <a:spcPts val="3080"/>
              </a:lnSpc>
              <a:spcBef>
                <a:spcPct val="0"/>
              </a:spcBef>
            </a:pPr>
            <a:r>
              <a:rPr lang="en-US" sz="2400" b="1" u="sng" dirty="0">
                <a:solidFill>
                  <a:srgbClr val="00694C"/>
                </a:solidFill>
                <a:latin typeface="Raleway Semi-Bold"/>
                <a:ea typeface="Raleway Semi-Bold"/>
                <a:cs typeface="Raleway Semi-Bold"/>
                <a:sym typeface="Raleway Semi-Bold"/>
              </a:rPr>
              <a:t>Process Efficiency: </a:t>
            </a:r>
            <a:r>
              <a:rPr lang="en-US" sz="2000" dirty="0">
                <a:solidFill>
                  <a:srgbClr val="00694C"/>
                </a:solidFill>
                <a:latin typeface="Raleway Semi-Bold"/>
                <a:ea typeface="Raleway Semi-Bold"/>
                <a:cs typeface="Raleway Semi-Bold"/>
                <a:sym typeface="Raleway Semi-Bold"/>
              </a:rPr>
              <a:t>We might want to explore optimizing logistics or establishing more local suppliers in North America to reduce costs and improve supply chain efficiency.</a:t>
            </a:r>
          </a:p>
          <a:p>
            <a:pPr>
              <a:lnSpc>
                <a:spcPts val="3080"/>
              </a:lnSpc>
              <a:spcBef>
                <a:spcPct val="0"/>
              </a:spcBef>
            </a:pPr>
            <a:endParaRPr lang="en-US" sz="2400" b="1" u="sng" dirty="0">
              <a:solidFill>
                <a:srgbClr val="00694C"/>
              </a:solidFill>
              <a:latin typeface="Raleway Semi-Bold"/>
              <a:ea typeface="Raleway Semi-Bold"/>
              <a:cs typeface="Raleway Semi-Bold"/>
              <a:sym typeface="Raleway Semi-Bold"/>
            </a:endParaRPr>
          </a:p>
          <a:p>
            <a:pPr>
              <a:lnSpc>
                <a:spcPts val="3080"/>
              </a:lnSpc>
              <a:spcBef>
                <a:spcPct val="0"/>
              </a:spcBef>
            </a:pPr>
            <a:r>
              <a:rPr lang="en-US" sz="2400" b="1" u="sng" dirty="0">
                <a:solidFill>
                  <a:srgbClr val="00694C"/>
                </a:solidFill>
                <a:latin typeface="Raleway Semi-Bold"/>
                <a:ea typeface="Raleway Semi-Bold"/>
                <a:cs typeface="Raleway Semi-Bold"/>
                <a:sym typeface="Raleway Semi-Bold"/>
              </a:rPr>
              <a:t>Investigation: </a:t>
            </a:r>
            <a:r>
              <a:rPr lang="en-US" sz="2000" b="1" dirty="0">
                <a:solidFill>
                  <a:srgbClr val="00694C"/>
                </a:solidFill>
                <a:latin typeface="Raleway Semi-Bold"/>
                <a:ea typeface="Raleway Semi-Bold"/>
                <a:cs typeface="Raleway Semi-Bold"/>
                <a:sym typeface="Raleway Semi-Bold"/>
              </a:rPr>
              <a:t>The company should thoroughly investigate the root cause of the issue during March last year then Jun the current year and ensure preventive measures are put in place to avoid future disruptions.(I suppose there a freeze due to float).</a:t>
            </a:r>
          </a:p>
          <a:p>
            <a:pPr algn="l">
              <a:lnSpc>
                <a:spcPts val="3080"/>
              </a:lnSpc>
              <a:spcBef>
                <a:spcPct val="0"/>
              </a:spcBef>
            </a:pPr>
            <a:endParaRPr lang="en-US" sz="2200" b="1" dirty="0">
              <a:solidFill>
                <a:srgbClr val="00694C"/>
              </a:solidFill>
              <a:latin typeface="Raleway Semi-Bold"/>
              <a:ea typeface="Raleway Semi-Bold"/>
              <a:cs typeface="Raleway Semi-Bold"/>
              <a:sym typeface="Raleway Semi-Bold"/>
            </a:endParaRPr>
          </a:p>
          <a:p>
            <a:pPr>
              <a:lnSpc>
                <a:spcPts val="3080"/>
              </a:lnSpc>
              <a:spcBef>
                <a:spcPct val="0"/>
              </a:spcBef>
            </a:pPr>
            <a:r>
              <a:rPr lang="en-US" sz="2400" b="1" u="sng" dirty="0">
                <a:solidFill>
                  <a:srgbClr val="00694C"/>
                </a:solidFill>
                <a:latin typeface="Raleway Semi-Bold"/>
                <a:ea typeface="Raleway Semi-Bold"/>
                <a:cs typeface="Raleway Semi-Bold"/>
                <a:sym typeface="Raleway Semi-Bold"/>
              </a:rPr>
              <a:t>Customer Relations: </a:t>
            </a:r>
            <a:r>
              <a:rPr lang="en-US" sz="2000" b="1" dirty="0">
                <a:solidFill>
                  <a:srgbClr val="00694C"/>
                </a:solidFill>
                <a:latin typeface="Raleway Semi-Bold"/>
                <a:ea typeface="Raleway Semi-Bold"/>
                <a:cs typeface="Raleway Semi-Bold"/>
                <a:sym typeface="Raleway Semi-Bold"/>
              </a:rPr>
              <a:t>Consider reaching out to customers affected during the downtime (March-June) to rebuild trust and ensure customer satisfaction wasn't significantly impacted.</a:t>
            </a:r>
          </a:p>
          <a:p>
            <a:pPr>
              <a:lnSpc>
                <a:spcPts val="3080"/>
              </a:lnSpc>
              <a:spcBef>
                <a:spcPct val="0"/>
              </a:spcBef>
            </a:pPr>
            <a:endParaRPr lang="en-US" sz="2200" b="1" dirty="0">
              <a:solidFill>
                <a:srgbClr val="00694C"/>
              </a:solidFill>
              <a:latin typeface="Raleway Semi-Bold"/>
              <a:ea typeface="Raleway Semi-Bold"/>
              <a:cs typeface="Raleway Semi-Bold"/>
              <a:sym typeface="Raleway Semi-Bold"/>
            </a:endParaRPr>
          </a:p>
          <a:p>
            <a:pPr marR="0" lvl="0" indent="0" fontAlgn="auto">
              <a:lnSpc>
                <a:spcPts val="3080"/>
              </a:lnSpc>
              <a:spcBef>
                <a:spcPct val="0"/>
              </a:spcBef>
              <a:spcAft>
                <a:spcPts val="0"/>
              </a:spcAft>
              <a:buClrTx/>
              <a:buSzTx/>
              <a:buFontTx/>
              <a:buNone/>
              <a:tabLst/>
              <a:defRPr/>
            </a:pPr>
            <a:r>
              <a:rPr kumimoji="0" lang="en-US" sz="2400" b="1" i="0" u="sng"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Supplier </a:t>
            </a:r>
            <a:r>
              <a:rPr lang="en-US" sz="2400" b="1" u="sng" dirty="0">
                <a:solidFill>
                  <a:srgbClr val="00694C"/>
                </a:solidFill>
                <a:latin typeface="Raleway Semi-Bold"/>
                <a:ea typeface="Raleway Semi-Bold"/>
                <a:cs typeface="Raleway Semi-Bold"/>
                <a:sym typeface="Raleway Semi-Bold"/>
              </a:rPr>
              <a:t>Relations and </a:t>
            </a:r>
            <a:r>
              <a:rPr kumimoji="0" lang="en-US" sz="2400" b="1" i="0" u="sng"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Diversification: </a:t>
            </a:r>
            <a:r>
              <a:rPr lang="en-US" sz="2000" b="1" dirty="0">
                <a:solidFill>
                  <a:srgbClr val="00694C"/>
                </a:solidFill>
                <a:latin typeface="Raleway Semi-Bold"/>
                <a:sym typeface="Raleway Semi-Bold"/>
              </a:rPr>
              <a:t>Strengthen relationships with top suppliers for better contracts. Explore opportunities to diversify suppliers, especially for critical or high-demand products, to ensure a stable supply chain and competitive pricing.</a:t>
            </a:r>
          </a:p>
          <a:p>
            <a:pPr marR="0" lvl="0" indent="0" fontAlgn="auto">
              <a:lnSpc>
                <a:spcPts val="3080"/>
              </a:lnSpc>
              <a:spcBef>
                <a:spcPct val="0"/>
              </a:spcBef>
              <a:spcAft>
                <a:spcPts val="0"/>
              </a:spcAft>
              <a:buClrTx/>
              <a:buSzTx/>
              <a:buFontTx/>
              <a:buNone/>
              <a:tabLst/>
              <a:defRPr/>
            </a:pPr>
            <a:endParaRPr lang="en-US" sz="2000" b="1" dirty="0">
              <a:solidFill>
                <a:srgbClr val="00694C"/>
              </a:solidFill>
              <a:latin typeface="Raleway Semi-Bold"/>
              <a:sym typeface="Raleway Semi-Bold"/>
            </a:endParaRPr>
          </a:p>
          <a:p>
            <a:pPr>
              <a:lnSpc>
                <a:spcPts val="2240"/>
              </a:lnSpc>
              <a:spcBef>
                <a:spcPct val="0"/>
              </a:spcBef>
            </a:pPr>
            <a:r>
              <a:rPr lang="en-US" sz="2400" b="1" u="sng" dirty="0">
                <a:solidFill>
                  <a:srgbClr val="00694C"/>
                </a:solidFill>
                <a:latin typeface="Raleway Semi-Bold"/>
              </a:rPr>
              <a:t>Employees Performance: </a:t>
            </a:r>
            <a:r>
              <a:rPr lang="en-US" sz="2000" b="1" u="sng" dirty="0">
                <a:solidFill>
                  <a:srgbClr val="00694C"/>
                </a:solidFill>
                <a:latin typeface="Raleway Semi-Bold"/>
              </a:rPr>
              <a:t>Margaret: </a:t>
            </a:r>
            <a:r>
              <a:rPr lang="en-US" sz="2000" b="1" dirty="0">
                <a:solidFill>
                  <a:srgbClr val="00694C"/>
                </a:solidFill>
                <a:latin typeface="Raleway Semi-Bold"/>
              </a:rPr>
              <a:t>Recognize and reward her performance, and explore leadership opportunities such as mentoring other team members. </a:t>
            </a:r>
            <a:r>
              <a:rPr lang="en-US" sz="2000" b="1" u="sng" dirty="0">
                <a:solidFill>
                  <a:srgbClr val="00694C"/>
                </a:solidFill>
                <a:latin typeface="Raleway Semi-Bold"/>
              </a:rPr>
              <a:t>Anne: </a:t>
            </a:r>
            <a:r>
              <a:rPr lang="en-US" sz="2000" b="1" dirty="0">
                <a:solidFill>
                  <a:srgbClr val="00694C"/>
                </a:solidFill>
                <a:latin typeface="Raleway Semi-Bold"/>
              </a:rPr>
              <a:t>Pair her with a mentor, offer skill development workshops, and establish a regular performance monitoring process. </a:t>
            </a:r>
            <a:r>
              <a:rPr lang="en-US" sz="2000" b="1" u="sng" dirty="0">
                <a:solidFill>
                  <a:srgbClr val="00694C"/>
                </a:solidFill>
                <a:latin typeface="Raleway Semi-Bold"/>
              </a:rPr>
              <a:t>Other employees: </a:t>
            </a:r>
            <a:r>
              <a:rPr lang="en-US" sz="2000" b="1" dirty="0">
                <a:solidFill>
                  <a:srgbClr val="00694C"/>
                </a:solidFill>
                <a:latin typeface="Raleway Semi-Bold"/>
              </a:rPr>
              <a:t>Provide targeted sales training focused on closing techniques and conduct one-on-one reviews to identify challenges.</a:t>
            </a:r>
          </a:p>
          <a:p>
            <a:pPr>
              <a:lnSpc>
                <a:spcPts val="2240"/>
              </a:lnSpc>
              <a:spcBef>
                <a:spcPct val="0"/>
              </a:spcBef>
            </a:pPr>
            <a:r>
              <a:rPr lang="en-US" sz="2000" b="1" dirty="0">
                <a:solidFill>
                  <a:srgbClr val="00694C"/>
                </a:solidFill>
                <a:latin typeface="Raleway Semi-Bold"/>
              </a:rPr>
              <a:t>Organize team workshops to share best practices and regularly review performance metrics to guide training and improvement efforts.</a:t>
            </a:r>
          </a:p>
          <a:p>
            <a:pPr marR="0" lvl="0" indent="0" fontAlgn="auto">
              <a:lnSpc>
                <a:spcPts val="3080"/>
              </a:lnSpc>
              <a:spcBef>
                <a:spcPct val="0"/>
              </a:spcBef>
              <a:spcAft>
                <a:spcPts val="0"/>
              </a:spcAft>
              <a:buClrTx/>
              <a:buSzTx/>
              <a:buFontTx/>
              <a:buNone/>
              <a:tabLst/>
              <a:defRPr/>
            </a:pPr>
            <a:endParaRPr lang="en-US" sz="2000" b="1" dirty="0">
              <a:solidFill>
                <a:srgbClr val="00694C"/>
              </a:solidFill>
              <a:latin typeface="Raleway Semi-Bold"/>
              <a:sym typeface="Raleway Semi-Bold"/>
            </a:endParaRPr>
          </a:p>
          <a:p>
            <a:pPr marR="0" lvl="0" indent="0" fontAlgn="auto">
              <a:lnSpc>
                <a:spcPts val="3080"/>
              </a:lnSpc>
              <a:spcBef>
                <a:spcPct val="0"/>
              </a:spcBef>
              <a:spcAft>
                <a:spcPts val="0"/>
              </a:spcAft>
              <a:buClrTx/>
              <a:buSzTx/>
              <a:buFontTx/>
              <a:buNone/>
              <a:tabLst/>
              <a:defRPr/>
            </a:pPr>
            <a:endParaRPr lang="en-US" sz="2000" b="1" dirty="0">
              <a:solidFill>
                <a:srgbClr val="00694C"/>
              </a:solidFill>
              <a:latin typeface="Raleway Semi-Bold"/>
              <a:sym typeface="Raleway Semi-Bold"/>
            </a:endParaRPr>
          </a:p>
          <a:p>
            <a:pPr>
              <a:lnSpc>
                <a:spcPts val="3080"/>
              </a:lnSpc>
              <a:spcBef>
                <a:spcPct val="0"/>
              </a:spcBef>
            </a:pPr>
            <a:endParaRPr lang="en-US" sz="2200" b="1" dirty="0">
              <a:solidFill>
                <a:srgbClr val="00694C"/>
              </a:solidFill>
              <a:latin typeface="Raleway Semi-Bold"/>
              <a:ea typeface="Raleway Semi-Bold"/>
              <a:cs typeface="Raleway Semi-Bold"/>
              <a:sym typeface="Raleway Semi-Bold"/>
            </a:endParaRPr>
          </a:p>
          <a:p>
            <a:pPr>
              <a:lnSpc>
                <a:spcPts val="3080"/>
              </a:lnSpc>
              <a:spcBef>
                <a:spcPct val="0"/>
              </a:spcBef>
            </a:pPr>
            <a:endParaRPr lang="en-US" sz="2200" b="1" dirty="0">
              <a:solidFill>
                <a:srgbClr val="00694C"/>
              </a:solidFill>
              <a:latin typeface="Raleway Semi-Bold"/>
              <a:ea typeface="Raleway Semi-Bold"/>
              <a:cs typeface="Raleway Semi-Bold"/>
              <a:sym typeface="Raleway Semi-Bold"/>
            </a:endParaRPr>
          </a:p>
          <a:p>
            <a:pPr>
              <a:lnSpc>
                <a:spcPts val="3080"/>
              </a:lnSpc>
              <a:spcBef>
                <a:spcPct val="0"/>
              </a:spcBef>
            </a:pPr>
            <a:endParaRPr lang="en-US" sz="2200" b="1" dirty="0">
              <a:solidFill>
                <a:srgbClr val="00694C"/>
              </a:solidFill>
              <a:latin typeface="Raleway Semi-Bold"/>
              <a:ea typeface="Raleway Semi-Bold"/>
              <a:cs typeface="Raleway Semi-Bold"/>
              <a:sym typeface="Raleway Semi-Bold"/>
            </a:endParaRPr>
          </a:p>
        </p:txBody>
      </p:sp>
      <p:sp>
        <p:nvSpPr>
          <p:cNvPr id="5" name="Freeform 2">
            <a:extLst>
              <a:ext uri="{FF2B5EF4-FFF2-40B4-BE49-F238E27FC236}">
                <a16:creationId xmlns:a16="http://schemas.microsoft.com/office/drawing/2014/main" id="{7BD7CF8F-5FE9-C984-8631-5D0B54A113EC}"/>
              </a:ext>
            </a:extLst>
          </p:cNvPr>
          <p:cNvSpPr/>
          <p:nvPr/>
        </p:nvSpPr>
        <p:spPr>
          <a:xfrm>
            <a:off x="13154021" y="2324100"/>
            <a:ext cx="5120124" cy="4983112"/>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a:solidFill>
                  <a:srgbClr val="00694C"/>
                </a:solidFill>
                <a:latin typeface="Raleway Medium"/>
                <a:ea typeface="Raleway Medium"/>
                <a:cs typeface="Raleway Medium"/>
                <a:sym typeface="Raleway Medium"/>
              </a:rPr>
              <a:t>Thank you very much!</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D59"/>
        </a:solidFill>
        <a:effectLst/>
      </p:bgPr>
    </p:bg>
    <p:spTree>
      <p:nvGrpSpPr>
        <p:cNvPr id="1" name=""/>
        <p:cNvGrpSpPr/>
        <p:nvPr/>
      </p:nvGrpSpPr>
      <p:grpSpPr>
        <a:xfrm>
          <a:off x="0" y="0"/>
          <a:ext cx="0" cy="0"/>
          <a:chOff x="0" y="0"/>
          <a:chExt cx="0" cy="0"/>
        </a:xfrm>
      </p:grpSpPr>
      <p:sp>
        <p:nvSpPr>
          <p:cNvPr id="2" name="Freeform 2"/>
          <p:cNvSpPr/>
          <p:nvPr/>
        </p:nvSpPr>
        <p:spPr>
          <a:xfrm>
            <a:off x="10591800" y="1793252"/>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200" y="2075229"/>
            <a:ext cx="7924800" cy="1173591"/>
          </a:xfrm>
          <a:prstGeom prst="rect">
            <a:avLst/>
          </a:prstGeom>
        </p:spPr>
        <p:txBody>
          <a:bodyPr wrap="square"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Introduction</a:t>
            </a:r>
          </a:p>
        </p:txBody>
      </p:sp>
      <p:sp>
        <p:nvSpPr>
          <p:cNvPr id="5" name="TextBox 5">
            <a:extLst>
              <a:ext uri="{FF2B5EF4-FFF2-40B4-BE49-F238E27FC236}">
                <a16:creationId xmlns:a16="http://schemas.microsoft.com/office/drawing/2014/main" id="{BA3359CC-222C-034B-DA83-DCC2CBA29B2C}"/>
              </a:ext>
            </a:extLst>
          </p:cNvPr>
          <p:cNvSpPr txBox="1"/>
          <p:nvPr/>
        </p:nvSpPr>
        <p:spPr>
          <a:xfrm>
            <a:off x="685801" y="3501188"/>
            <a:ext cx="9601200" cy="4738670"/>
          </a:xfrm>
          <a:prstGeom prst="rect">
            <a:avLst/>
          </a:prstGeom>
        </p:spPr>
        <p:txBody>
          <a:bodyPr wrap="square" lIns="0" tIns="0" rIns="0" bIns="0" rtlCol="0" anchor="t">
            <a:spAutoFit/>
          </a:bodyPr>
          <a:lstStyle/>
          <a:p>
            <a:pPr>
              <a:lnSpc>
                <a:spcPts val="3080"/>
              </a:lnSpc>
              <a:spcBef>
                <a:spcPct val="0"/>
              </a:spcBef>
            </a:pPr>
            <a:r>
              <a:rPr lang="en-US" sz="2200" b="1" dirty="0">
                <a:solidFill>
                  <a:srgbClr val="00694C"/>
                </a:solidFill>
                <a:latin typeface="Raleway Semi-Bold"/>
              </a:rPr>
              <a:t>This dashboard provides an overview of the company's food product operations.</a:t>
            </a:r>
          </a:p>
          <a:p>
            <a:pPr>
              <a:lnSpc>
                <a:spcPts val="3080"/>
              </a:lnSpc>
              <a:spcBef>
                <a:spcPct val="0"/>
              </a:spcBef>
            </a:pPr>
            <a:endParaRPr lang="en-US" sz="2200" b="1" dirty="0">
              <a:solidFill>
                <a:srgbClr val="00694C"/>
              </a:solidFill>
              <a:latin typeface="Raleway Semi-Bold"/>
            </a:endParaRPr>
          </a:p>
          <a:p>
            <a:pPr>
              <a:lnSpc>
                <a:spcPts val="3080"/>
              </a:lnSpc>
              <a:spcBef>
                <a:spcPct val="0"/>
              </a:spcBef>
            </a:pPr>
            <a:r>
              <a:rPr lang="en-US" sz="2200" b="1" dirty="0">
                <a:solidFill>
                  <a:srgbClr val="00694C"/>
                </a:solidFill>
                <a:latin typeface="Raleway Semi-Bold"/>
              </a:rPr>
              <a:t>Offering insights into:</a:t>
            </a:r>
          </a:p>
          <a:p>
            <a:pPr>
              <a:lnSpc>
                <a:spcPts val="3080"/>
              </a:lnSpc>
              <a:spcBef>
                <a:spcPct val="0"/>
              </a:spcBef>
            </a:pPr>
            <a:r>
              <a:rPr lang="en-US" sz="2200" b="1" dirty="0">
                <a:solidFill>
                  <a:srgbClr val="00694C"/>
                </a:solidFill>
                <a:latin typeface="Raleway Semi-Bold"/>
              </a:rPr>
              <a:t> sales trends, top-selling products, and the geographic distribution of suppliers by country, along with their contribution to total revenue. </a:t>
            </a:r>
          </a:p>
          <a:p>
            <a:pPr>
              <a:lnSpc>
                <a:spcPts val="3080"/>
              </a:lnSpc>
              <a:spcBef>
                <a:spcPct val="0"/>
              </a:spcBef>
            </a:pPr>
            <a:r>
              <a:rPr lang="en-US" sz="2200" b="1" dirty="0">
                <a:solidFill>
                  <a:srgbClr val="00694C"/>
                </a:solidFill>
                <a:latin typeface="Raleway Semi-Bold"/>
              </a:rPr>
              <a:t>Additionally, it includes employee performance metrics to assess operational effectiveness. </a:t>
            </a:r>
          </a:p>
          <a:p>
            <a:pPr>
              <a:lnSpc>
                <a:spcPts val="3080"/>
              </a:lnSpc>
              <a:spcBef>
                <a:spcPct val="0"/>
              </a:spcBef>
            </a:pPr>
            <a:endParaRPr lang="en-US" sz="2200" b="1" dirty="0">
              <a:solidFill>
                <a:srgbClr val="00694C"/>
              </a:solidFill>
              <a:latin typeface="Raleway Semi-Bold"/>
            </a:endParaRPr>
          </a:p>
          <a:p>
            <a:pPr>
              <a:lnSpc>
                <a:spcPts val="3080"/>
              </a:lnSpc>
              <a:spcBef>
                <a:spcPct val="0"/>
              </a:spcBef>
            </a:pPr>
            <a:r>
              <a:rPr lang="en-US" sz="2200" b="1" dirty="0">
                <a:solidFill>
                  <a:srgbClr val="00694C"/>
                </a:solidFill>
                <a:latin typeface="Raleway Semi-Bold"/>
              </a:rPr>
              <a:t>The dashboard enables quick benchmarking and supports data-driven decisions, ultimately helping to optimize operational efficiency and enhance employee performance levels.</a:t>
            </a:r>
            <a:endParaRPr lang="en-US" sz="2200" b="1" dirty="0">
              <a:solidFill>
                <a:srgbClr val="00694C"/>
              </a:solidFill>
              <a:latin typeface="Raleway Semi-Bold"/>
              <a:sym typeface="Raleway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972800"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028700" y="923012"/>
            <a:ext cx="10896599" cy="1042401"/>
          </a:xfrm>
          <a:prstGeom prst="rect">
            <a:avLst/>
          </a:prstGeom>
        </p:spPr>
        <p:txBody>
          <a:bodyPr wrap="square" lIns="0" tIns="0" rIns="0" bIns="0" rtlCol="0" anchor="t">
            <a:spAutoFit/>
          </a:bodyPr>
          <a:lstStyle/>
          <a:p>
            <a:pPr marL="0" marR="0" lvl="1" indent="0" algn="ctr" defTabSz="914400" rtl="0" eaLnBrk="1" fontAlgn="auto" latinLnBrk="0" hangingPunct="1">
              <a:lnSpc>
                <a:spcPts val="8010"/>
              </a:lnSpc>
              <a:spcBef>
                <a:spcPts val="0"/>
              </a:spcBef>
              <a:spcAft>
                <a:spcPts val="0"/>
              </a:spcAft>
              <a:buClrTx/>
              <a:buSzTx/>
              <a:buFontTx/>
              <a:buNone/>
              <a:tabLst/>
              <a:defRPr/>
            </a:pPr>
            <a:r>
              <a:rPr kumimoji="0" lang="en-US" sz="89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Insights summary</a:t>
            </a:r>
          </a:p>
        </p:txBody>
      </p:sp>
      <p:sp>
        <p:nvSpPr>
          <p:cNvPr id="4" name="TextBox 4"/>
          <p:cNvSpPr txBox="1"/>
          <p:nvPr/>
        </p:nvSpPr>
        <p:spPr>
          <a:xfrm>
            <a:off x="2770836" y="2619641"/>
            <a:ext cx="7622035" cy="1100942"/>
          </a:xfrm>
          <a:prstGeom prst="rect">
            <a:avLst/>
          </a:prstGeom>
        </p:spPr>
        <p:txBody>
          <a:bodyPr wrap="square" lIns="0" tIns="0" rIns="0" bIns="0" rtlCol="0" anchor="t">
            <a:spAutoFit/>
          </a:bodyPr>
          <a:lstStyle/>
          <a:p>
            <a:pPr marL="0" marR="0" lvl="0" indent="0" defTabSz="914400" rtl="0" eaLnBrk="1" fontAlgn="auto" latinLnBrk="0" hangingPunct="1">
              <a:lnSpc>
                <a:spcPts val="224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Beverages lead in total sales with fewer units sold, likely due to a higher price per unit, while Dairy Products dominate in quantity sold but generate slightly lower revenue. Grains and Produce perform poorly in both sales and quantity, indicating underperformance in these categories.</a:t>
            </a:r>
          </a:p>
        </p:txBody>
      </p:sp>
      <p:sp>
        <p:nvSpPr>
          <p:cNvPr id="5" name="TextBox 5"/>
          <p:cNvSpPr txBox="1"/>
          <p:nvPr/>
        </p:nvSpPr>
        <p:spPr>
          <a:xfrm>
            <a:off x="995499" y="2755596"/>
            <a:ext cx="1676876" cy="1249343"/>
          </a:xfrm>
          <a:prstGeom prst="rect">
            <a:avLst/>
          </a:prstGeom>
        </p:spPr>
        <p:txBody>
          <a:bodyPr lIns="0" tIns="0" rIns="0" bIns="0" rtlCol="0" anchor="t">
            <a:spAutoFit/>
          </a:bodyPr>
          <a:lstStyle/>
          <a:p>
            <a:pPr marL="0" marR="0" lvl="1" indent="0" algn="l"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01.</a:t>
            </a:r>
          </a:p>
        </p:txBody>
      </p:sp>
      <p:sp>
        <p:nvSpPr>
          <p:cNvPr id="6" name="TextBox 6"/>
          <p:cNvSpPr txBox="1"/>
          <p:nvPr/>
        </p:nvSpPr>
        <p:spPr>
          <a:xfrm>
            <a:off x="2770836" y="5687621"/>
            <a:ext cx="7650697" cy="1671355"/>
          </a:xfrm>
          <a:prstGeom prst="rect">
            <a:avLst/>
          </a:prstGeom>
        </p:spPr>
        <p:txBody>
          <a:bodyPr wrap="square" lIns="0" tIns="0" rIns="0" bIns="0" rtlCol="0" anchor="t">
            <a:spAutoFit/>
          </a:bodyPr>
          <a:lstStyle/>
          <a:p>
            <a:pPr marR="0" lvl="0" algn="l" defTabSz="914400" rtl="0" eaLnBrk="1" fontAlgn="auto" latinLnBrk="0" hangingPunct="1">
              <a:lnSpc>
                <a:spcPts val="2240"/>
              </a:lnSpc>
              <a:spcBef>
                <a:spcPct val="0"/>
              </a:spcBef>
              <a:spcAft>
                <a:spcPts val="0"/>
              </a:spcAft>
              <a:buClrTx/>
              <a:buSzTx/>
              <a:tabLst/>
              <a:defRPr/>
            </a:pPr>
            <a:r>
              <a:rPr kumimoji="0" lang="en-US" sz="20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Order Disruption: </a:t>
            </a:r>
            <a:r>
              <a:rPr kumimoji="0" lang="en-US" sz="16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The analysis indicates that the period from March to June experienced a significant disruption, likely due to a system failure or operational issues, which impacted sales and customer relationships. However, starting in July, There was a notable recovery in order volume, peaking in December. This gradual increase post-recovery suggests that the company successfully restored operations and regained customer trust.</a:t>
            </a:r>
          </a:p>
        </p:txBody>
      </p:sp>
      <p:sp>
        <p:nvSpPr>
          <p:cNvPr id="7" name="TextBox 7"/>
          <p:cNvSpPr txBox="1"/>
          <p:nvPr/>
        </p:nvSpPr>
        <p:spPr>
          <a:xfrm>
            <a:off x="1080892" y="4208326"/>
            <a:ext cx="1798818" cy="1173591"/>
          </a:xfrm>
          <a:prstGeom prst="rect">
            <a:avLst/>
          </a:prstGeom>
        </p:spPr>
        <p:txBody>
          <a:bodyPr wrap="square" lIns="0" tIns="0" rIns="0" bIns="0" rtlCol="0" anchor="t">
            <a:spAutoFit/>
          </a:bodyPr>
          <a:lstStyle/>
          <a:p>
            <a:pPr marL="0" marR="0" lvl="1" indent="0" algn="l"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02.</a:t>
            </a:r>
          </a:p>
        </p:txBody>
      </p:sp>
      <p:sp>
        <p:nvSpPr>
          <p:cNvPr id="8" name="TextBox 7">
            <a:extLst>
              <a:ext uri="{FF2B5EF4-FFF2-40B4-BE49-F238E27FC236}">
                <a16:creationId xmlns:a16="http://schemas.microsoft.com/office/drawing/2014/main" id="{4732C7AD-6E81-E620-3810-CC72A0189F03}"/>
              </a:ext>
            </a:extLst>
          </p:cNvPr>
          <p:cNvSpPr txBox="1"/>
          <p:nvPr/>
        </p:nvSpPr>
        <p:spPr>
          <a:xfrm>
            <a:off x="939501" y="5845370"/>
            <a:ext cx="1732874" cy="1173591"/>
          </a:xfrm>
          <a:prstGeom prst="rect">
            <a:avLst/>
          </a:prstGeom>
        </p:spPr>
        <p:txBody>
          <a:bodyPr wrap="square" lIns="0" tIns="0" rIns="0" bIns="0" rtlCol="0" anchor="t">
            <a:spAutoFit/>
          </a:bodyPr>
          <a:lstStyle/>
          <a:p>
            <a:pPr marL="0" marR="0" lvl="1" indent="0" algn="l"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03.</a:t>
            </a:r>
          </a:p>
        </p:txBody>
      </p:sp>
      <p:sp>
        <p:nvSpPr>
          <p:cNvPr id="10" name="TextBox 6">
            <a:extLst>
              <a:ext uri="{FF2B5EF4-FFF2-40B4-BE49-F238E27FC236}">
                <a16:creationId xmlns:a16="http://schemas.microsoft.com/office/drawing/2014/main" id="{FAFA793A-A8B7-6134-A7B6-E427442D04B1}"/>
              </a:ext>
            </a:extLst>
          </p:cNvPr>
          <p:cNvSpPr txBox="1"/>
          <p:nvPr/>
        </p:nvSpPr>
        <p:spPr>
          <a:xfrm>
            <a:off x="2846738" y="4382636"/>
            <a:ext cx="6628537" cy="824969"/>
          </a:xfrm>
          <a:prstGeom prst="rect">
            <a:avLst/>
          </a:prstGeom>
        </p:spPr>
        <p:txBody>
          <a:bodyPr wrap="square" lIns="0" tIns="0" rIns="0" bIns="0" rtlCol="0" anchor="t">
            <a:spAutoFit/>
          </a:bodyPr>
          <a:lstStyle/>
          <a:p>
            <a:pPr marL="0" marR="0" lvl="0" indent="0" algn="l" defTabSz="914400" rtl="0" eaLnBrk="1" fontAlgn="auto" latinLnBrk="0" hangingPunct="1">
              <a:lnSpc>
                <a:spcPts val="224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Sales Distribution: </a:t>
            </a:r>
            <a:r>
              <a:rPr kumimoji="0" lang="en-US" sz="16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The majority of sales come from North America, followed by South America and Europe, suggesting that North America is your largest customer base and market.</a:t>
            </a:r>
          </a:p>
        </p:txBody>
      </p:sp>
      <p:sp>
        <p:nvSpPr>
          <p:cNvPr id="13" name="TextBox 12">
            <a:extLst>
              <a:ext uri="{FF2B5EF4-FFF2-40B4-BE49-F238E27FC236}">
                <a16:creationId xmlns:a16="http://schemas.microsoft.com/office/drawing/2014/main" id="{9DB30206-D01C-BE7E-49F9-C55CE53767DB}"/>
              </a:ext>
            </a:extLst>
          </p:cNvPr>
          <p:cNvSpPr txBox="1"/>
          <p:nvPr/>
        </p:nvSpPr>
        <p:spPr>
          <a:xfrm>
            <a:off x="967210" y="7482415"/>
            <a:ext cx="1732874" cy="1173591"/>
          </a:xfrm>
          <a:prstGeom prst="rect">
            <a:avLst/>
          </a:prstGeom>
        </p:spPr>
        <p:txBody>
          <a:bodyPr wrap="square" lIns="0" tIns="0" rIns="0" bIns="0" rtlCol="0" anchor="t">
            <a:spAutoFit/>
          </a:bodyPr>
          <a:lstStyle/>
          <a:p>
            <a:pPr marL="0" marR="0" lvl="1" indent="0" algn="l"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04.</a:t>
            </a:r>
          </a:p>
        </p:txBody>
      </p:sp>
      <p:sp>
        <p:nvSpPr>
          <p:cNvPr id="14" name="TextBox 6">
            <a:extLst>
              <a:ext uri="{FF2B5EF4-FFF2-40B4-BE49-F238E27FC236}">
                <a16:creationId xmlns:a16="http://schemas.microsoft.com/office/drawing/2014/main" id="{FC71ED05-9172-2371-E3DA-B01BCF45AD16}"/>
              </a:ext>
            </a:extLst>
          </p:cNvPr>
          <p:cNvSpPr txBox="1"/>
          <p:nvPr/>
        </p:nvSpPr>
        <p:spPr>
          <a:xfrm>
            <a:off x="2872783" y="7664681"/>
            <a:ext cx="6628537" cy="1389226"/>
          </a:xfrm>
          <a:prstGeom prst="rect">
            <a:avLst/>
          </a:prstGeom>
        </p:spPr>
        <p:txBody>
          <a:bodyPr wrap="square" lIns="0" tIns="0" rIns="0" bIns="0" rtlCol="0" anchor="t">
            <a:spAutoFit/>
          </a:bodyPr>
          <a:lstStyle/>
          <a:p>
            <a:pPr>
              <a:lnSpc>
                <a:spcPts val="2240"/>
              </a:lnSpc>
              <a:spcBef>
                <a:spcPct val="0"/>
              </a:spcBef>
              <a:defRPr/>
            </a:pPr>
            <a:r>
              <a:rPr kumimoji="0" lang="en-US" sz="20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Top Products &amp; Suppliers: </a:t>
            </a:r>
            <a:r>
              <a:rPr kumimoji="0" lang="en-US" sz="16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The most expensive product is from France (Côte de Blaye), while Pavlova, Ltd. and </a:t>
            </a:r>
            <a:r>
              <a:rPr kumimoji="0" lang="en-US" sz="16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Plutzer</a:t>
            </a:r>
            <a:r>
              <a:rPr kumimoji="0" lang="en-US" sz="16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Lebensmittelgroßmärkte AG supply the most products, indicating a broader product range.</a:t>
            </a:r>
          </a:p>
          <a:p>
            <a:pPr marL="0" marR="0" lvl="0" indent="0" algn="l" defTabSz="914400" rtl="0" eaLnBrk="1" fontAlgn="auto" latinLnBrk="0" hangingPunct="1">
              <a:lnSpc>
                <a:spcPts val="224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p:txBody>
      </p:sp>
    </p:spTree>
    <p:extLst>
      <p:ext uri="{BB962C8B-B14F-4D97-AF65-F5344CB8AC3E}">
        <p14:creationId xmlns:p14="http://schemas.microsoft.com/office/powerpoint/2010/main" val="92071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006219-7139-91E0-BCC9-96F3C4867FED}"/>
              </a:ext>
            </a:extLst>
          </p:cNvPr>
          <p:cNvSpPr txBox="1"/>
          <p:nvPr/>
        </p:nvSpPr>
        <p:spPr>
          <a:xfrm>
            <a:off x="1219200" y="2171700"/>
            <a:ext cx="1732874" cy="1173591"/>
          </a:xfrm>
          <a:prstGeom prst="rect">
            <a:avLst/>
          </a:prstGeom>
        </p:spPr>
        <p:txBody>
          <a:bodyPr wrap="square" lIns="0" tIns="0" rIns="0" bIns="0" rtlCol="0" anchor="t">
            <a:spAutoFit/>
          </a:bodyPr>
          <a:lstStyle/>
          <a:p>
            <a:pPr marL="0" marR="0" lvl="1" indent="0" algn="l"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05.</a:t>
            </a:r>
          </a:p>
        </p:txBody>
      </p:sp>
      <p:sp>
        <p:nvSpPr>
          <p:cNvPr id="9" name="Freeform 4">
            <a:extLst>
              <a:ext uri="{FF2B5EF4-FFF2-40B4-BE49-F238E27FC236}">
                <a16:creationId xmlns:a16="http://schemas.microsoft.com/office/drawing/2014/main" id="{34E1F8E8-D59D-4FB7-EE7F-E0D2B840D289}"/>
              </a:ext>
            </a:extLst>
          </p:cNvPr>
          <p:cNvSpPr/>
          <p:nvPr/>
        </p:nvSpPr>
        <p:spPr>
          <a:xfrm>
            <a:off x="11449919" y="1943100"/>
            <a:ext cx="6663549" cy="7228702"/>
          </a:xfrm>
          <a:custGeom>
            <a:avLst/>
            <a:gdLst/>
            <a:ahLst/>
            <a:cxnLst/>
            <a:rect l="l" t="t" r="r" b="b"/>
            <a:pathLst>
              <a:path w="6663549" h="7228702">
                <a:moveTo>
                  <a:pt x="0" y="0"/>
                </a:moveTo>
                <a:lnTo>
                  <a:pt x="6663549" y="0"/>
                </a:lnTo>
                <a:lnTo>
                  <a:pt x="6663549" y="7228702"/>
                </a:lnTo>
                <a:lnTo>
                  <a:pt x="0" y="722870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6">
            <a:extLst>
              <a:ext uri="{FF2B5EF4-FFF2-40B4-BE49-F238E27FC236}">
                <a16:creationId xmlns:a16="http://schemas.microsoft.com/office/drawing/2014/main" id="{B6738EF4-C680-59CC-577A-935C6ED257A7}"/>
              </a:ext>
            </a:extLst>
          </p:cNvPr>
          <p:cNvSpPr txBox="1"/>
          <p:nvPr/>
        </p:nvSpPr>
        <p:spPr>
          <a:xfrm>
            <a:off x="3124199" y="2487074"/>
            <a:ext cx="6628537" cy="542841"/>
          </a:xfrm>
          <a:prstGeom prst="rect">
            <a:avLst/>
          </a:prstGeom>
        </p:spPr>
        <p:txBody>
          <a:bodyPr wrap="square" lIns="0" tIns="0" rIns="0" bIns="0" rtlCol="0" anchor="t">
            <a:spAutoFit/>
          </a:bodyPr>
          <a:lstStyle/>
          <a:p>
            <a:pPr marL="0" marR="0" lvl="0" indent="0" algn="l" defTabSz="914400" rtl="0" eaLnBrk="1" fontAlgn="auto" latinLnBrk="0" hangingPunct="1">
              <a:lnSpc>
                <a:spcPts val="224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Shipper Performance: </a:t>
            </a:r>
            <a:r>
              <a:rPr kumimoji="0" lang="en-US" sz="16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Federal Shipping handles the most orders (37.76%), followed by Speedy Express and United Package.</a:t>
            </a:r>
          </a:p>
        </p:txBody>
      </p:sp>
      <p:sp>
        <p:nvSpPr>
          <p:cNvPr id="11" name="TextBox 10">
            <a:extLst>
              <a:ext uri="{FF2B5EF4-FFF2-40B4-BE49-F238E27FC236}">
                <a16:creationId xmlns:a16="http://schemas.microsoft.com/office/drawing/2014/main" id="{33612AC8-D52B-229C-6D13-3FF66584FB5D}"/>
              </a:ext>
            </a:extLst>
          </p:cNvPr>
          <p:cNvSpPr txBox="1"/>
          <p:nvPr/>
        </p:nvSpPr>
        <p:spPr>
          <a:xfrm>
            <a:off x="1266635" y="3952484"/>
            <a:ext cx="1732874" cy="1173591"/>
          </a:xfrm>
          <a:prstGeom prst="rect">
            <a:avLst/>
          </a:prstGeom>
        </p:spPr>
        <p:txBody>
          <a:bodyPr wrap="square" lIns="0" tIns="0" rIns="0" bIns="0" rtlCol="0" anchor="t">
            <a:spAutoFit/>
          </a:bodyPr>
          <a:lstStyle/>
          <a:p>
            <a:pPr marL="0" marR="0" lvl="1" indent="0" algn="l"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06.</a:t>
            </a:r>
          </a:p>
        </p:txBody>
      </p:sp>
      <p:sp>
        <p:nvSpPr>
          <p:cNvPr id="13" name="TextBox 6">
            <a:extLst>
              <a:ext uri="{FF2B5EF4-FFF2-40B4-BE49-F238E27FC236}">
                <a16:creationId xmlns:a16="http://schemas.microsoft.com/office/drawing/2014/main" id="{13B33847-B378-B629-FA9C-B6DE8C70A940}"/>
              </a:ext>
            </a:extLst>
          </p:cNvPr>
          <p:cNvSpPr txBox="1"/>
          <p:nvPr/>
        </p:nvSpPr>
        <p:spPr>
          <a:xfrm>
            <a:off x="3124199" y="3952484"/>
            <a:ext cx="6628537" cy="1389226"/>
          </a:xfrm>
          <a:prstGeom prst="rect">
            <a:avLst/>
          </a:prstGeom>
        </p:spPr>
        <p:txBody>
          <a:bodyPr wrap="square" lIns="0" tIns="0" rIns="0" bIns="0" rtlCol="0" anchor="t">
            <a:spAutoFit/>
          </a:bodyPr>
          <a:lstStyle/>
          <a:p>
            <a:pPr marL="0" marR="0" lvl="0" indent="0" algn="l" defTabSz="914400" rtl="0" eaLnBrk="1" fontAlgn="auto" latinLnBrk="0" hangingPunct="1">
              <a:lnSpc>
                <a:spcPts val="2240"/>
              </a:lnSpc>
              <a:spcBef>
                <a:spcPct val="0"/>
              </a:spcBef>
              <a:spcAft>
                <a:spcPts val="0"/>
              </a:spcAft>
              <a:buClrTx/>
              <a:buSzTx/>
              <a:buFontTx/>
              <a:buNone/>
              <a:tabLst/>
              <a:defRPr/>
            </a:pPr>
            <a:r>
              <a:rPr lang="en-US" sz="2000" b="1" dirty="0">
                <a:solidFill>
                  <a:srgbClr val="00694C"/>
                </a:solidFill>
                <a:latin typeface="Raleway Semi-Bold"/>
                <a:ea typeface="Raleway Semi-Bold"/>
                <a:cs typeface="Raleway Semi-Bold"/>
                <a:sym typeface="Raleway Semi-Bold"/>
              </a:rPr>
              <a:t>Performance of Employees: </a:t>
            </a:r>
            <a:r>
              <a:rPr kumimoji="0" lang="en-US" sz="16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Margaret: Top performer in both the number of orders and total sales, indicating strong customer engagement and sales effectiveness. Anne: Lowest in both total sales and number of orders, indicating significant room for improvement in her sales approach.</a:t>
            </a:r>
          </a:p>
        </p:txBody>
      </p:sp>
    </p:spTree>
    <p:extLst>
      <p:ext uri="{BB962C8B-B14F-4D97-AF65-F5344CB8AC3E}">
        <p14:creationId xmlns:p14="http://schemas.microsoft.com/office/powerpoint/2010/main" val="168900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2075229"/>
            <a:ext cx="7924800" cy="3535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Methodology used in the analysis</a:t>
            </a:r>
          </a:p>
        </p:txBody>
      </p:sp>
      <p:sp>
        <p:nvSpPr>
          <p:cNvPr id="3" name="TextBox 3"/>
          <p:cNvSpPr txBox="1"/>
          <p:nvPr/>
        </p:nvSpPr>
        <p:spPr>
          <a:xfrm>
            <a:off x="1219200" y="5762577"/>
            <a:ext cx="7635008" cy="1846659"/>
          </a:xfrm>
          <a:prstGeom prst="rect">
            <a:avLst/>
          </a:prstGeom>
        </p:spPr>
        <p:txBody>
          <a:bodyPr lIns="0" tIns="0" rIns="0" bIns="0" rtlCol="0" anchor="t">
            <a:spAutoFit/>
          </a:bodyPr>
          <a:lstStyle/>
          <a:p>
            <a:pPr marL="171450" indent="-171450" defTabSz="914400" eaLnBrk="0" fontAlgn="base" hangingPunct="0">
              <a:spcBef>
                <a:spcPct val="0"/>
              </a:spcBef>
              <a:spcAft>
                <a:spcPct val="0"/>
              </a:spcAft>
              <a:buFont typeface="Arial" panose="020B0604020202020204" pitchFamily="34" charset="0"/>
              <a:buChar char="•"/>
            </a:pPr>
            <a:r>
              <a:rPr lang="en-US" sz="2400" b="1" kern="0" dirty="0">
                <a:solidFill>
                  <a:schemeClr val="accent6"/>
                </a:solidFill>
                <a:latin typeface="Arial" panose="020B0604020202020204" pitchFamily="34" charset="0"/>
                <a:cs typeface="Arial" panose="020B0604020202020204" pitchFamily="34" charset="0"/>
              </a:rPr>
              <a:t>Dataset Overview: </a:t>
            </a:r>
            <a:r>
              <a:rPr lang="en-US" sz="2400" kern="0" dirty="0">
                <a:latin typeface="Arial" panose="020B0604020202020204" pitchFamily="34" charset="0"/>
                <a:cs typeface="Arial" panose="020B0604020202020204" pitchFamily="34" charset="0"/>
              </a:rPr>
              <a:t>Orders, Customers, Products, Suppliers, shippers, Employees.</a:t>
            </a:r>
          </a:p>
          <a:p>
            <a:pPr marL="171450" indent="-171450" defTabSz="914400" eaLnBrk="0" fontAlgn="base" hangingPunct="0">
              <a:spcBef>
                <a:spcPct val="0"/>
              </a:spcBef>
              <a:spcAft>
                <a:spcPct val="0"/>
              </a:spcAft>
              <a:buFont typeface="Arial" panose="020B0604020202020204" pitchFamily="34" charset="0"/>
              <a:buChar char="•"/>
            </a:pPr>
            <a:endParaRPr lang="en-US" sz="2400" kern="0" dirty="0">
              <a:latin typeface="Arial" panose="020B0604020202020204" pitchFamily="34" charset="0"/>
              <a:cs typeface="Arial" panose="020B0604020202020204" pitchFamily="34" charset="0"/>
            </a:endParaRPr>
          </a:p>
          <a:p>
            <a:pPr marL="171450" indent="-171450" defTabSz="914400" eaLnBrk="0" fontAlgn="base" hangingPunct="0">
              <a:spcBef>
                <a:spcPct val="0"/>
              </a:spcBef>
              <a:spcAft>
                <a:spcPct val="0"/>
              </a:spcAft>
              <a:buFont typeface="Arial" panose="020B0604020202020204" pitchFamily="34" charset="0"/>
              <a:buChar char="•"/>
            </a:pPr>
            <a:r>
              <a:rPr lang="en-US" sz="2400" b="1" kern="0" dirty="0">
                <a:solidFill>
                  <a:schemeClr val="accent6"/>
                </a:solidFill>
                <a:latin typeface="Arial" panose="020B0604020202020204" pitchFamily="34" charset="0"/>
                <a:cs typeface="Arial" panose="020B0604020202020204" pitchFamily="34" charset="0"/>
              </a:rPr>
              <a:t> Used: </a:t>
            </a:r>
            <a:r>
              <a:rPr lang="en-US" sz="2400" kern="0" dirty="0">
                <a:latin typeface="Arial" panose="020B0604020202020204" pitchFamily="34" charset="0"/>
                <a:cs typeface="Arial" panose="020B0604020202020204" pitchFamily="34" charset="0"/>
              </a:rPr>
              <a:t>SQL, Python for cleaning &amp; answering data questions and Power BI for visualization.</a:t>
            </a: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5263619" y="2283072"/>
            <a:ext cx="4441161" cy="2274076"/>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dirty="0"/>
            </a:p>
          </p:txBody>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22458" y="1111825"/>
            <a:ext cx="4441161" cy="2209440"/>
            <a:chOff x="0" y="0"/>
            <a:chExt cx="1394172" cy="1302357"/>
          </a:xfrm>
        </p:grpSpPr>
        <p:sp>
          <p:nvSpPr>
            <p:cNvPr id="7" name="Freeform 7"/>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704778" y="3366490"/>
            <a:ext cx="4697022" cy="2615209"/>
            <a:chOff x="0" y="-38100"/>
            <a:chExt cx="1394172" cy="1340457"/>
          </a:xfrm>
        </p:grpSpPr>
        <p:sp>
          <p:nvSpPr>
            <p:cNvPr id="10" name="Freeform 10"/>
            <p:cNvSpPr/>
            <p:nvPr/>
          </p:nvSpPr>
          <p:spPr>
            <a:xfrm>
              <a:off x="0" y="-1"/>
              <a:ext cx="1333582" cy="1199704"/>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dirty="0"/>
            </a:p>
          </p:txBody>
        </p:sp>
        <p:sp>
          <p:nvSpPr>
            <p:cNvPr id="11" name="TextBox 11"/>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233055" y="1328324"/>
            <a:ext cx="2420710" cy="1495425"/>
          </a:xfrm>
          <a:prstGeom prst="rect">
            <a:avLst/>
          </a:prstGeom>
        </p:spPr>
        <p:txBody>
          <a:bodyPr lIns="0" tIns="0" rIns="0" bIns="0" rtlCol="0" anchor="t">
            <a:spAutoFit/>
          </a:bodyPr>
          <a:lstStyle/>
          <a:p>
            <a:pPr marL="0" lvl="1" indent="0" algn="ctr">
              <a:lnSpc>
                <a:spcPts val="10800"/>
              </a:lnSpc>
            </a:pPr>
            <a:r>
              <a:rPr lang="en-US" sz="12000" b="1" spc="-552" dirty="0">
                <a:solidFill>
                  <a:srgbClr val="00694C"/>
                </a:solidFill>
                <a:latin typeface="Raleway Medium"/>
                <a:ea typeface="Raleway Medium"/>
                <a:cs typeface="Raleway Medium"/>
                <a:sym typeface="Raleway Medium"/>
              </a:rPr>
              <a:t>01.</a:t>
            </a:r>
          </a:p>
        </p:txBody>
      </p:sp>
      <p:sp>
        <p:nvSpPr>
          <p:cNvPr id="13" name="TextBox 13"/>
          <p:cNvSpPr txBox="1"/>
          <p:nvPr/>
        </p:nvSpPr>
        <p:spPr>
          <a:xfrm>
            <a:off x="6019800" y="2407720"/>
            <a:ext cx="2286000" cy="1406795"/>
          </a:xfrm>
          <a:prstGeom prst="rect">
            <a:avLst/>
          </a:prstGeom>
        </p:spPr>
        <p:txBody>
          <a:bodyPr wrap="square" lIns="0" tIns="0" rIns="0" bIns="0" rtlCol="0" anchor="t">
            <a:spAutoFit/>
          </a:bodyPr>
          <a:lstStyle/>
          <a:p>
            <a:pPr marL="0" lvl="1" indent="0" algn="ctr">
              <a:lnSpc>
                <a:spcPts val="10800"/>
              </a:lnSpc>
            </a:pPr>
            <a:r>
              <a:rPr lang="en-US" sz="12000" b="1" spc="-552" dirty="0">
                <a:solidFill>
                  <a:srgbClr val="00694C"/>
                </a:solidFill>
                <a:latin typeface="Raleway Medium"/>
                <a:ea typeface="Raleway Medium"/>
                <a:cs typeface="Raleway Medium"/>
                <a:sym typeface="Raleway Medium"/>
              </a:rPr>
              <a:t>02.</a:t>
            </a:r>
          </a:p>
        </p:txBody>
      </p:sp>
      <p:sp>
        <p:nvSpPr>
          <p:cNvPr id="14" name="TextBox 14"/>
          <p:cNvSpPr txBox="1"/>
          <p:nvPr/>
        </p:nvSpPr>
        <p:spPr>
          <a:xfrm>
            <a:off x="10489815" y="3440823"/>
            <a:ext cx="2083185" cy="1406795"/>
          </a:xfrm>
          <a:prstGeom prst="rect">
            <a:avLst/>
          </a:prstGeom>
        </p:spPr>
        <p:txBody>
          <a:bodyPr wrap="square" lIns="0" tIns="0" rIns="0" bIns="0" rtlCol="0" anchor="t">
            <a:spAutoFit/>
          </a:bodyPr>
          <a:lstStyle/>
          <a:p>
            <a:pPr marL="0" lvl="1" indent="0" algn="ctr">
              <a:lnSpc>
                <a:spcPts val="10800"/>
              </a:lnSpc>
            </a:pPr>
            <a:r>
              <a:rPr lang="en-US" sz="12000" b="1" spc="-552" dirty="0">
                <a:solidFill>
                  <a:srgbClr val="00694C"/>
                </a:solidFill>
                <a:latin typeface="Raleway Medium"/>
                <a:ea typeface="Raleway Medium"/>
                <a:cs typeface="Raleway Medium"/>
                <a:sym typeface="Raleway Medium"/>
              </a:rPr>
              <a:t>03.</a:t>
            </a:r>
          </a:p>
        </p:txBody>
      </p:sp>
      <p:sp>
        <p:nvSpPr>
          <p:cNvPr id="15" name="TextBox 15"/>
          <p:cNvSpPr txBox="1"/>
          <p:nvPr/>
        </p:nvSpPr>
        <p:spPr>
          <a:xfrm>
            <a:off x="969039" y="2587005"/>
            <a:ext cx="4136361" cy="289566"/>
          </a:xfrm>
          <a:prstGeom prst="rect">
            <a:avLst/>
          </a:prstGeom>
        </p:spPr>
        <p:txBody>
          <a:bodyPr wrap="square" lIns="0" tIns="0" rIns="0" bIns="0" rtlCol="0" anchor="t">
            <a:spAutoFit/>
          </a:bodyPr>
          <a:lstStyle/>
          <a:p>
            <a:pPr algn="just">
              <a:lnSpc>
                <a:spcPts val="2520"/>
              </a:lnSpc>
              <a:spcBef>
                <a:spcPct val="0"/>
              </a:spcBef>
            </a:pPr>
            <a:r>
              <a:rPr lang="en-US" sz="1600" b="1" dirty="0">
                <a:solidFill>
                  <a:srgbClr val="00694C"/>
                </a:solidFill>
                <a:latin typeface="Raleway Semi-Bold"/>
                <a:ea typeface="Raleway Semi-Bold"/>
                <a:cs typeface="Raleway Semi-Bold"/>
                <a:sym typeface="Raleway Semi-Bold"/>
              </a:rPr>
              <a:t>GET DATE &amp; RESTORING OF DATA BASE</a:t>
            </a:r>
          </a:p>
        </p:txBody>
      </p:sp>
      <p:sp>
        <p:nvSpPr>
          <p:cNvPr id="21" name="TextBox 15">
            <a:extLst>
              <a:ext uri="{FF2B5EF4-FFF2-40B4-BE49-F238E27FC236}">
                <a16:creationId xmlns:a16="http://schemas.microsoft.com/office/drawing/2014/main" id="{E1CF8B1A-8FA3-E14B-BDB3-43DF22B01B8B}"/>
              </a:ext>
            </a:extLst>
          </p:cNvPr>
          <p:cNvSpPr txBox="1"/>
          <p:nvPr/>
        </p:nvSpPr>
        <p:spPr>
          <a:xfrm>
            <a:off x="9704778" y="4734484"/>
            <a:ext cx="4136361" cy="289566"/>
          </a:xfrm>
          <a:prstGeom prst="rect">
            <a:avLst/>
          </a:prstGeom>
        </p:spPr>
        <p:txBody>
          <a:bodyPr wrap="square" lIns="0" tIns="0" rIns="0" bIns="0" rtlCol="0" anchor="t">
            <a:spAutoFit/>
          </a:bodyPr>
          <a:lstStyle/>
          <a:p>
            <a:pPr algn="ctr">
              <a:lnSpc>
                <a:spcPts val="2520"/>
              </a:lnSpc>
              <a:spcBef>
                <a:spcPct val="0"/>
              </a:spcBef>
            </a:pPr>
            <a:r>
              <a:rPr lang="en-US" sz="1600" b="1" dirty="0">
                <a:solidFill>
                  <a:srgbClr val="00694C"/>
                </a:solidFill>
                <a:latin typeface="Raleway Semi-Bold"/>
                <a:ea typeface="Raleway Semi-Bold"/>
                <a:cs typeface="Raleway Semi-Bold"/>
                <a:sym typeface="Raleway Semi-Bold"/>
              </a:rPr>
              <a:t>DIGRAM VIEW </a:t>
            </a:r>
          </a:p>
        </p:txBody>
      </p:sp>
      <p:sp>
        <p:nvSpPr>
          <p:cNvPr id="23" name="TextBox 15">
            <a:extLst>
              <a:ext uri="{FF2B5EF4-FFF2-40B4-BE49-F238E27FC236}">
                <a16:creationId xmlns:a16="http://schemas.microsoft.com/office/drawing/2014/main" id="{83B1E2F6-656D-15DD-26A6-FE2CA2E4F120}"/>
              </a:ext>
            </a:extLst>
          </p:cNvPr>
          <p:cNvSpPr txBox="1"/>
          <p:nvPr/>
        </p:nvSpPr>
        <p:spPr>
          <a:xfrm>
            <a:off x="5568418" y="3649597"/>
            <a:ext cx="3963180" cy="610167"/>
          </a:xfrm>
          <a:prstGeom prst="rect">
            <a:avLst/>
          </a:prstGeom>
        </p:spPr>
        <p:txBody>
          <a:bodyPr wrap="square" lIns="0" tIns="0" rIns="0" bIns="0" rtlCol="0" anchor="t">
            <a:spAutoFit/>
          </a:bodyPr>
          <a:lstStyle/>
          <a:p>
            <a:pPr algn="ctr">
              <a:lnSpc>
                <a:spcPts val="2520"/>
              </a:lnSpc>
              <a:spcBef>
                <a:spcPct val="0"/>
              </a:spcBef>
            </a:pPr>
            <a:r>
              <a:rPr lang="en-US" sz="1600" b="1" dirty="0">
                <a:solidFill>
                  <a:srgbClr val="00694C"/>
                </a:solidFill>
                <a:latin typeface="Raleway Semi-Bold"/>
                <a:ea typeface="Raleway Semi-Bold"/>
                <a:cs typeface="Raleway Semi-Bold"/>
                <a:sym typeface="Raleway Semi-Bold"/>
              </a:rPr>
              <a:t>Exploring &amp; CHECKING OF CLEANING OF THE DATA</a:t>
            </a:r>
          </a:p>
        </p:txBody>
      </p:sp>
      <p:pic>
        <p:nvPicPr>
          <p:cNvPr id="24" name="Picture 23">
            <a:extLst>
              <a:ext uri="{FF2B5EF4-FFF2-40B4-BE49-F238E27FC236}">
                <a16:creationId xmlns:a16="http://schemas.microsoft.com/office/drawing/2014/main" id="{BE10DB35-B321-EC1E-64D1-B7C2EEE98AD7}"/>
              </a:ext>
            </a:extLst>
          </p:cNvPr>
          <p:cNvPicPr>
            <a:picLocks noChangeAspect="1"/>
          </p:cNvPicPr>
          <p:nvPr/>
        </p:nvPicPr>
        <p:blipFill>
          <a:blip r:embed="rId2"/>
          <a:stretch>
            <a:fillRect/>
          </a:stretch>
        </p:blipFill>
        <p:spPr>
          <a:xfrm>
            <a:off x="13578593" y="5340879"/>
            <a:ext cx="4444369" cy="2341067"/>
          </a:xfrm>
          <a:prstGeom prst="rect">
            <a:avLst/>
          </a:prstGeom>
        </p:spPr>
      </p:pic>
      <p:pic>
        <p:nvPicPr>
          <p:cNvPr id="25" name="Picture 24">
            <a:extLst>
              <a:ext uri="{FF2B5EF4-FFF2-40B4-BE49-F238E27FC236}">
                <a16:creationId xmlns:a16="http://schemas.microsoft.com/office/drawing/2014/main" id="{3EE378EE-0201-09CD-521B-E62CB5F9F713}"/>
              </a:ext>
            </a:extLst>
          </p:cNvPr>
          <p:cNvPicPr>
            <a:picLocks noChangeAspect="1"/>
          </p:cNvPicPr>
          <p:nvPr/>
        </p:nvPicPr>
        <p:blipFill>
          <a:blip r:embed="rId3"/>
          <a:stretch>
            <a:fillRect/>
          </a:stretch>
        </p:blipFill>
        <p:spPr>
          <a:xfrm>
            <a:off x="13926863" y="4768782"/>
            <a:ext cx="3339570" cy="2574496"/>
          </a:xfrm>
          <a:prstGeom prst="rect">
            <a:avLst/>
          </a:prstGeom>
        </p:spPr>
      </p:pic>
      <p:sp>
        <p:nvSpPr>
          <p:cNvPr id="27" name="TextBox 15">
            <a:extLst>
              <a:ext uri="{FF2B5EF4-FFF2-40B4-BE49-F238E27FC236}">
                <a16:creationId xmlns:a16="http://schemas.microsoft.com/office/drawing/2014/main" id="{F5F412E5-2258-9105-AC95-864C06093710}"/>
              </a:ext>
            </a:extLst>
          </p:cNvPr>
          <p:cNvSpPr txBox="1"/>
          <p:nvPr/>
        </p:nvSpPr>
        <p:spPr>
          <a:xfrm>
            <a:off x="13926863" y="6611366"/>
            <a:ext cx="4136361" cy="289566"/>
          </a:xfrm>
          <a:prstGeom prst="rect">
            <a:avLst/>
          </a:prstGeom>
        </p:spPr>
        <p:txBody>
          <a:bodyPr wrap="square" lIns="0" tIns="0" rIns="0" bIns="0" rtlCol="0" anchor="t">
            <a:spAutoFit/>
          </a:bodyPr>
          <a:lstStyle/>
          <a:p>
            <a:pPr algn="ctr">
              <a:lnSpc>
                <a:spcPts val="2520"/>
              </a:lnSpc>
              <a:spcBef>
                <a:spcPct val="0"/>
              </a:spcBef>
            </a:pPr>
            <a:r>
              <a:rPr lang="en-US" sz="1600" b="1" dirty="0">
                <a:solidFill>
                  <a:srgbClr val="00694C"/>
                </a:solidFill>
                <a:latin typeface="Raleway Semi-Bold"/>
                <a:ea typeface="Raleway Semi-Bold"/>
                <a:cs typeface="Raleway Semi-Bold"/>
                <a:sym typeface="Raleway Semi-Bold"/>
              </a:rPr>
              <a:t>ANSWERING THE QUESTIONS </a:t>
            </a:r>
          </a:p>
        </p:txBody>
      </p:sp>
      <p:sp>
        <p:nvSpPr>
          <p:cNvPr id="28" name="TextBox 27">
            <a:extLst>
              <a:ext uri="{FF2B5EF4-FFF2-40B4-BE49-F238E27FC236}">
                <a16:creationId xmlns:a16="http://schemas.microsoft.com/office/drawing/2014/main" id="{8105ED79-83D6-41E3-F4D8-95A091192784}"/>
              </a:ext>
            </a:extLst>
          </p:cNvPr>
          <p:cNvSpPr txBox="1"/>
          <p:nvPr/>
        </p:nvSpPr>
        <p:spPr>
          <a:xfrm>
            <a:off x="9531597" y="938658"/>
            <a:ext cx="5257800" cy="769441"/>
          </a:xfrm>
          <a:prstGeom prst="rect">
            <a:avLst/>
          </a:prstGeom>
          <a:noFill/>
        </p:spPr>
        <p:txBody>
          <a:bodyPr wrap="square" rtlCol="0">
            <a:spAutoFit/>
          </a:bodyPr>
          <a:lstStyle/>
          <a:p>
            <a:pPr algn="ctr"/>
            <a:r>
              <a:rPr lang="en-US" sz="4400" b="1" dirty="0">
                <a:solidFill>
                  <a:schemeClr val="accent6"/>
                </a:solidFill>
                <a:latin typeface="Algerian" panose="04020705040A02060702" pitchFamily="82" charset="0"/>
              </a:rPr>
              <a:t>SQL STEPS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ADB02C-A068-5299-FFCE-5096BF238726}"/>
              </a:ext>
            </a:extLst>
          </p:cNvPr>
          <p:cNvPicPr>
            <a:picLocks noChangeAspect="1"/>
          </p:cNvPicPr>
          <p:nvPr/>
        </p:nvPicPr>
        <p:blipFill rotWithShape="1">
          <a:blip r:embed="rId2">
            <a:extLst>
              <a:ext uri="{28A0092B-C50C-407E-A947-70E740481C1C}">
                <a14:useLocalDpi xmlns:a14="http://schemas.microsoft.com/office/drawing/2010/main" val="0"/>
              </a:ext>
            </a:extLst>
          </a:blip>
          <a:srcRect l="20591" t="23284" r="985" b="4203"/>
          <a:stretch/>
        </p:blipFill>
        <p:spPr>
          <a:xfrm>
            <a:off x="6553200" y="311727"/>
            <a:ext cx="7725367" cy="4800600"/>
          </a:xfrm>
          <a:prstGeom prst="rect">
            <a:avLst/>
          </a:prstGeom>
        </p:spPr>
      </p:pic>
      <p:pic>
        <p:nvPicPr>
          <p:cNvPr id="16" name="Picture 15">
            <a:extLst>
              <a:ext uri="{FF2B5EF4-FFF2-40B4-BE49-F238E27FC236}">
                <a16:creationId xmlns:a16="http://schemas.microsoft.com/office/drawing/2014/main" id="{E5E581B9-C464-963E-464F-2CDD1277EA4E}"/>
              </a:ext>
            </a:extLst>
          </p:cNvPr>
          <p:cNvPicPr>
            <a:picLocks noChangeAspect="1"/>
          </p:cNvPicPr>
          <p:nvPr/>
        </p:nvPicPr>
        <p:blipFill rotWithShape="1">
          <a:blip r:embed="rId3">
            <a:extLst>
              <a:ext uri="{28A0092B-C50C-407E-A947-70E740481C1C}">
                <a14:useLocalDpi xmlns:a14="http://schemas.microsoft.com/office/drawing/2010/main" val="0"/>
              </a:ext>
            </a:extLst>
          </a:blip>
          <a:srcRect l="22139" t="19468" b="48092"/>
          <a:stretch/>
        </p:blipFill>
        <p:spPr>
          <a:xfrm>
            <a:off x="5791200" y="5448300"/>
            <a:ext cx="11499220" cy="2590800"/>
          </a:xfrm>
          <a:prstGeom prst="rect">
            <a:avLst/>
          </a:prstGeom>
        </p:spPr>
      </p:pic>
      <p:sp>
        <p:nvSpPr>
          <p:cNvPr id="17" name="TextBox 15">
            <a:extLst>
              <a:ext uri="{FF2B5EF4-FFF2-40B4-BE49-F238E27FC236}">
                <a16:creationId xmlns:a16="http://schemas.microsoft.com/office/drawing/2014/main" id="{B87AA621-2A84-B4F3-9541-9EF699C68020}"/>
              </a:ext>
            </a:extLst>
          </p:cNvPr>
          <p:cNvSpPr txBox="1"/>
          <p:nvPr/>
        </p:nvSpPr>
        <p:spPr>
          <a:xfrm>
            <a:off x="1143000" y="4076700"/>
            <a:ext cx="3963180" cy="967509"/>
          </a:xfrm>
          <a:prstGeom prst="rect">
            <a:avLst/>
          </a:prstGeom>
        </p:spPr>
        <p:txBody>
          <a:bodyPr wrap="square" lIns="0" tIns="0" rIns="0" bIns="0" rtlCol="0" anchor="t">
            <a:spAutoFit/>
          </a:bodyPr>
          <a:lstStyle/>
          <a:p>
            <a:pPr algn="ctr">
              <a:lnSpc>
                <a:spcPts val="2520"/>
              </a:lnSpc>
              <a:spcBef>
                <a:spcPct val="0"/>
              </a:spcBef>
            </a:pPr>
            <a:r>
              <a:rPr lang="en-US" sz="2800" b="1" dirty="0">
                <a:solidFill>
                  <a:srgbClr val="00694C"/>
                </a:solidFill>
                <a:latin typeface="Raleway Semi-Bold"/>
                <a:ea typeface="Raleway Semi-Bold"/>
                <a:cs typeface="Raleway Semi-Bold"/>
                <a:sym typeface="Raleway Semi-Bold"/>
              </a:rPr>
              <a:t>Exploring &amp; CHECKING OF CLEANING OF THE DATA</a:t>
            </a:r>
          </a:p>
        </p:txBody>
      </p:sp>
    </p:spTree>
    <p:extLst>
      <p:ext uri="{BB962C8B-B14F-4D97-AF65-F5344CB8AC3E}">
        <p14:creationId xmlns:p14="http://schemas.microsoft.com/office/powerpoint/2010/main" val="7687491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C877B-EB8C-1648-6BE1-CC6B620B1830}"/>
              </a:ext>
            </a:extLst>
          </p:cNvPr>
          <p:cNvSpPr>
            <a:spLocks noGrp="1"/>
          </p:cNvSpPr>
          <p:nvPr>
            <p:ph type="title"/>
          </p:nvPr>
        </p:nvSpPr>
        <p:spPr>
          <a:xfrm>
            <a:off x="4491990" y="256937"/>
            <a:ext cx="9498330" cy="1246347"/>
          </a:xfrm>
        </p:spPr>
        <p:txBody>
          <a:bodyPr>
            <a:normAutofit/>
          </a:bodyPr>
          <a:lstStyle/>
          <a:p>
            <a:r>
              <a:rPr lang="en-US" sz="5400" dirty="0"/>
              <a:t>Northwind Diagram</a:t>
            </a:r>
          </a:p>
        </p:txBody>
      </p:sp>
      <p:pic>
        <p:nvPicPr>
          <p:cNvPr id="7" name="Content Placeholder 6">
            <a:extLst>
              <a:ext uri="{FF2B5EF4-FFF2-40B4-BE49-F238E27FC236}">
                <a16:creationId xmlns:a16="http://schemas.microsoft.com/office/drawing/2014/main" id="{ECF19688-CE8B-6B71-9C3A-8C33D512A245}"/>
              </a:ext>
            </a:extLst>
          </p:cNvPr>
          <p:cNvPicPr>
            <a:picLocks noGrp="1" noChangeAspect="1"/>
          </p:cNvPicPr>
          <p:nvPr>
            <p:ph idx="1"/>
          </p:nvPr>
        </p:nvPicPr>
        <p:blipFill>
          <a:blip r:embed="rId2"/>
          <a:stretch>
            <a:fillRect/>
          </a:stretch>
        </p:blipFill>
        <p:spPr>
          <a:xfrm>
            <a:off x="3336618" y="1703071"/>
            <a:ext cx="11156622" cy="6012179"/>
          </a:xfrm>
        </p:spPr>
      </p:pic>
    </p:spTree>
    <p:extLst>
      <p:ext uri="{BB962C8B-B14F-4D97-AF65-F5344CB8AC3E}">
        <p14:creationId xmlns:p14="http://schemas.microsoft.com/office/powerpoint/2010/main" val="2238294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1044</TotalTime>
  <Words>689</Words>
  <Application>Microsoft Office PowerPoint</Application>
  <PresentationFormat>Custom</PresentationFormat>
  <Paragraphs>68</Paragraphs>
  <Slides>24</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Impact</vt:lpstr>
      <vt:lpstr>Raleway Semi-Bold</vt:lpstr>
      <vt:lpstr>Calibri</vt:lpstr>
      <vt:lpstr>Arial</vt:lpstr>
      <vt:lpstr>Algerian</vt:lpstr>
      <vt:lpstr>Raleway Medium</vt:lpstr>
      <vt:lpstr>TT Norms 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Northwind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dc:creator>Halawany Laptop</dc:creator>
  <cp:lastModifiedBy>دينا محمود الحسينى على ابو حطب</cp:lastModifiedBy>
  <cp:revision>5</cp:revision>
  <dcterms:created xsi:type="dcterms:W3CDTF">2006-08-16T00:00:00Z</dcterms:created>
  <dcterms:modified xsi:type="dcterms:W3CDTF">2024-10-20T18:59:13Z</dcterms:modified>
  <dc:identifier>DAGTeENQOoE</dc:identifier>
</cp:coreProperties>
</file>